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3" r:id="rId3"/>
    <p:sldId id="257" r:id="rId4"/>
    <p:sldId id="258" r:id="rId5"/>
    <p:sldId id="265" r:id="rId6"/>
    <p:sldId id="259" r:id="rId7"/>
    <p:sldId id="266" r:id="rId8"/>
    <p:sldId id="260" r:id="rId9"/>
    <p:sldId id="261" r:id="rId10"/>
    <p:sldId id="267" r:id="rId11"/>
    <p:sldId id="262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собственных доходов в 2017 году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92717475836016"/>
          <c:y val="0.12565781324424999"/>
          <c:w val="0.55930977907216661"/>
          <c:h val="0.76766949266173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</c:v>
                </c:pt>
              </c:strCache>
            </c:strRef>
          </c:tx>
          <c:explosion val="25"/>
          <c:dPt>
            <c:idx val="7"/>
            <c:bubble3D val="0"/>
            <c:explosion val="15"/>
          </c:dPt>
          <c:dLbls>
            <c:dLbl>
              <c:idx val="0"/>
              <c:layout>
                <c:manualLayout>
                  <c:x val="-6.2708706969067024E-2"/>
                  <c:y val="-0.2899554902584259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0.20418966345009285"/>
                  <c:y val="-1.513433373303349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7"/>
              <c:layout>
                <c:manualLayout>
                  <c:x val="-3.6037761677273954E-2"/>
                  <c:y val="2.476033952804733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8"/>
              <c:layout>
                <c:manualLayout>
                  <c:x val="-0.16045498912819212"/>
                  <c:y val="2.4550592718305883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separator>; </c:separator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 </c:v>
                </c:pt>
                <c:pt idx="4">
                  <c:v>Государственная пошлина </c:v>
                </c:pt>
                <c:pt idx="5">
                  <c:v>Доходы от сдачи в аренду имущества</c:v>
                </c:pt>
                <c:pt idx="6">
                  <c:v>Прочие поступления</c:v>
                </c:pt>
                <c:pt idx="7">
                  <c:v>Акцизы по подакцизным товарам</c:v>
                </c:pt>
                <c:pt idx="8">
                  <c:v>Единый налог на вмененный доход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1400</c:v>
                </c:pt>
                <c:pt idx="1">
                  <c:v>83</c:v>
                </c:pt>
                <c:pt idx="2">
                  <c:v>54</c:v>
                </c:pt>
                <c:pt idx="3">
                  <c:v>102</c:v>
                </c:pt>
                <c:pt idx="4">
                  <c:v>2</c:v>
                </c:pt>
                <c:pt idx="5">
                  <c:v>50</c:v>
                </c:pt>
                <c:pt idx="6">
                  <c:v>35</c:v>
                </c:pt>
                <c:pt idx="7">
                  <c:v>963</c:v>
                </c:pt>
                <c:pt idx="8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6"/>
          <c:dLbls>
            <c:dLbl>
              <c:idx val="0"/>
              <c:layout>
                <c:manualLayout>
                  <c:x val="-3.6599688076089473E-2"/>
                  <c:y val="-0.26613348877541743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1"/>
              <c:layout>
                <c:manualLayout>
                  <c:x val="0.17935860233985301"/>
                  <c:y val="-2.2905102896214995E-3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4"/>
              <c:layout>
                <c:manualLayout>
                  <c:x val="-2.1720632735722396E-2"/>
                  <c:y val="-0.13939576699270068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dLbl>
              <c:idx val="5"/>
              <c:layout>
                <c:manualLayout>
                  <c:x val="-0.12425049523687576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; 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сельских поселений на государственную регистрацию актов гражданского состояния</c:v>
                </c:pt>
                <c:pt idx="3">
                  <c:v>Субвенции бюджетам поселений на выполнение передаваемых полномочий субъектов Российской Федерации</c:v>
                </c:pt>
                <c:pt idx="4">
                  <c:v>Дотация на обеспечение сбалансированности бюджетов поселений </c:v>
                </c:pt>
                <c:pt idx="5">
                  <c:v>Прочие межбюджетные трансферты, передаваемые бюджетам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6575.9</c:v>
                </c:pt>
                <c:pt idx="1">
                  <c:v>44.5</c:v>
                </c:pt>
                <c:pt idx="2">
                  <c:v>6.5389999999999997</c:v>
                </c:pt>
                <c:pt idx="3">
                  <c:v>245.62</c:v>
                </c:pt>
                <c:pt idx="4">
                  <c:v>6208.6</c:v>
                </c:pt>
                <c:pt idx="5">
                  <c:v>701.2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1866240032463493"/>
                  <c:y val="-1.09761293447464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347088086145771E-2"/>
                  <c:y val="-3.289666908130767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071232855332263E-2"/>
                  <c:y val="-1.10172782566577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074742924661468"/>
                  <c:y val="-9.60912820029232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0432505358174883"/>
                  <c:y val="7.53748623011671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4364418780902169"/>
                  <c:y val="0.102899026571052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797203696027491E-2"/>
                  <c:y val="6.9755292564477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0481939657012541"/>
                  <c:y val="7.532942704426508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4013182326675838"/>
                  <c:y val="-4.233931564215877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1116313594041995"/>
                  <c:y val="-7.46074350940209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918317039615837"/>
                  <c:y val="-0.1386555450301973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Отдельные мероприятия в области </a:t>
                    </a:r>
                    <a:r>
                      <a:rPr lang="ru-RU" dirty="0" smtClean="0"/>
                      <a:t>информационно -</a:t>
                    </a:r>
                    <a:r>
                      <a:rPr lang="ru-RU" dirty="0"/>
                      <a:t>коммуникационных технологий ; 50 000,00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9397474439359783E-2"/>
                  <c:y val="-0.1701927569342346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-2.7209865560190356E-2"/>
                  <c:y val="-0.149387524164269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7.1972258218813673E-2"/>
                  <c:y val="-6.41376088195834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Доплата к пенсии муниципальным служащим; </a:t>
                    </a:r>
                    <a:r>
                      <a:rPr lang="ru-RU" dirty="0" smtClean="0"/>
                      <a:t>           15 </a:t>
                    </a:r>
                    <a:r>
                      <a:rPr lang="ru-RU" dirty="0"/>
                      <a:t>000,00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11864071056123927"/>
                  <c:y val="3.073343649136944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0.22716745002288327"/>
                  <c:y val="-7.174827153138247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1.4921696511322056E-2"/>
                  <c:y val="-1.66958281004204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900" spc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Лист1!$A$2:$A$19</c:f>
              <c:strCache>
                <c:ptCount val="18"/>
                <c:pt idx="0">
                  <c:v>Глава муниципального самоуправления</c:v>
                </c:pt>
                <c:pt idx="1">
                  <c:v>Расходы органов местного самоуправления</c:v>
                </c:pt>
                <c:pt idx="2">
                  <c:v>Резервные фонд</c:v>
                </c:pt>
                <c:pt idx="3">
                  <c:v>Расходы казенных учреждений</c:v>
                </c:pt>
                <c:pt idx="4">
                  <c:v>Другие общегосударственные вопросы</c:v>
                </c:pt>
                <c:pt idx="5">
                  <c:v>ВУС</c:v>
                </c:pt>
                <c:pt idx="6">
                  <c:v>ЗАГС</c:v>
                </c:pt>
                <c:pt idx="7">
                  <c:v>Предупреждение и ликвидация последствий чрезвычайных ситуаций </c:v>
                </c:pt>
                <c:pt idx="8">
                  <c:v>Профилактика терроризма и экстремизма</c:v>
                </c:pt>
                <c:pt idx="9">
                  <c:v>Развитие транспортной системы </c:v>
                </c:pt>
                <c:pt idx="10">
                  <c:v>Связь и информатика</c:v>
                </c:pt>
                <c:pt idx="11">
                  <c:v>Жилищное хозяйство</c:v>
                </c:pt>
                <c:pt idx="12">
                  <c:v>Обеспечение прав и законных интересов</c:v>
                </c:pt>
                <c:pt idx="13">
                  <c:v>Благоустройство</c:v>
                </c:pt>
                <c:pt idx="14">
                  <c:v>Доплата к пенсии муниципальным служащим</c:v>
                </c:pt>
                <c:pt idx="15">
                  <c:v>Межбюджетные трансферты бюджетам муниципальных районов </c:v>
                </c:pt>
                <c:pt idx="16">
                  <c:v>Охрана окружающей среды</c:v>
                </c:pt>
                <c:pt idx="17">
                  <c:v>Молодежная политика и оздоровление детей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650</c:v>
                </c:pt>
                <c:pt idx="1">
                  <c:v>2254.2199999999998</c:v>
                </c:pt>
                <c:pt idx="2">
                  <c:v>91</c:v>
                </c:pt>
                <c:pt idx="3">
                  <c:v>5784</c:v>
                </c:pt>
                <c:pt idx="4">
                  <c:v>67</c:v>
                </c:pt>
                <c:pt idx="5">
                  <c:v>44.5</c:v>
                </c:pt>
                <c:pt idx="6">
                  <c:v>6.5389999999999997</c:v>
                </c:pt>
                <c:pt idx="7">
                  <c:v>100</c:v>
                </c:pt>
                <c:pt idx="8">
                  <c:v>3</c:v>
                </c:pt>
                <c:pt idx="9">
                  <c:v>1689.6</c:v>
                </c:pt>
                <c:pt idx="10">
                  <c:v>100</c:v>
                </c:pt>
                <c:pt idx="11">
                  <c:v>80</c:v>
                </c:pt>
                <c:pt idx="12">
                  <c:v>10.9</c:v>
                </c:pt>
                <c:pt idx="13">
                  <c:v>2754.62</c:v>
                </c:pt>
                <c:pt idx="14">
                  <c:v>15</c:v>
                </c:pt>
                <c:pt idx="15">
                  <c:v>2704.98</c:v>
                </c:pt>
                <c:pt idx="16">
                  <c:v>150</c:v>
                </c:pt>
                <c:pt idx="17">
                  <c:v>20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</cdr:x>
      <cdr:y>0.10345</cdr:y>
    </cdr:from>
    <cdr:to>
      <cdr:x>0.9407</cdr:x>
      <cdr:y>0.24941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68952" y="6480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4F8340-17AD-45EA-AF8A-4026FBDBD0D0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B1433A-E1F2-4ED3-8BB3-6ACE267193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84502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Проект решения Совета депутатов об утверждении бюджета Муниципального образования сельское поселение Лемпино </a:t>
            </a: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на 2017 год и плановый период 2018-2019 годы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733256"/>
            <a:ext cx="3528392" cy="504056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Сектор экономики и финансов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783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151" y="2606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Прогнозируемый общий объем расходов бюджета сельского                                                                                                                      поселения Лемпино на </a:t>
            </a: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2018 - 2019 годы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172400" y="692696"/>
            <a:ext cx="6221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13967"/>
              </p:ext>
            </p:extLst>
          </p:nvPr>
        </p:nvGraphicFramePr>
        <p:xfrm>
          <a:off x="323529" y="908138"/>
          <a:ext cx="8352926" cy="5610452"/>
        </p:xfrm>
        <a:graphic>
          <a:graphicData uri="http://schemas.openxmlformats.org/drawingml/2006/table">
            <a:tbl>
              <a:tblPr/>
              <a:tblGrid>
                <a:gridCol w="6103486"/>
                <a:gridCol w="1099726"/>
                <a:gridCol w="1149714"/>
              </a:tblGrid>
              <a:tr h="4154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на 2018 год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на 2019 год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Глава муниципального самоуправления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обеспечение функций органов местного самоуправления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1 988,30000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1 775,20000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казенных учреждений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4 454,00000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4 454,00000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Условно-утвержденные расходы в поселениях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Органы юстиции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6,53900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6,53900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Предупреждение и ликвидация последствий чрезвычайных ситуаций и стихийных бедствий природного и техногенного характера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«Обеспечение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 и законных интересов населения сельского поселения Лемпино на 2017-2019 годы». 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14,90000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Профилактика терроризма, экстремизма, гармонизация межэтнических и межкультурных отношений на территории  сельского поселения Лемпино на 2017-2019 годы». 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транспортной системы сельского поселения Лемпино на период 2014-2020 годы»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1 661,60000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1 658,40000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Связь и информатика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750,62000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750,62000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Доплата к пенсии муниципальным служащим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15,00000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10 171,95900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10 171,15900</a:t>
                      </a:r>
                    </a:p>
                  </a:txBody>
                  <a:tcPr marL="5990" marR="5990" marT="5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583040"/>
            <a:ext cx="8784976" cy="79208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160" b="1" dirty="0">
                <a:solidFill>
                  <a:srgbClr val="000000"/>
                </a:solidFill>
                <a:latin typeface="Times New Roman"/>
                <a:ea typeface="Times New Roman"/>
              </a:rPr>
              <a:t>Межбюджетные трансферты бюджету Нефтеюганского </a:t>
            </a:r>
            <a:r>
              <a:rPr lang="ru-RU" sz="216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района</a:t>
            </a:r>
            <a:r>
              <a:rPr lang="ru-RU" sz="2160" dirty="0">
                <a:latin typeface="Times New Roman"/>
                <a:ea typeface="Times New Roman"/>
              </a:rPr>
              <a:t> </a:t>
            </a:r>
            <a:r>
              <a:rPr lang="ru-RU" sz="216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из </a:t>
            </a:r>
            <a:r>
              <a:rPr lang="ru-RU" sz="2160" b="1" dirty="0">
                <a:solidFill>
                  <a:srgbClr val="000000"/>
                </a:solidFill>
                <a:latin typeface="Times New Roman"/>
                <a:ea typeface="Times New Roman"/>
              </a:rPr>
              <a:t>бюджета сельского поселения Лемпино</a:t>
            </a:r>
            <a:r>
              <a:rPr lang="ru-RU" sz="2160" dirty="0">
                <a:latin typeface="Times New Roman"/>
                <a:ea typeface="Times New Roman"/>
              </a:rPr>
              <a:t/>
            </a:r>
            <a:br>
              <a:rPr lang="ru-RU" sz="2160" dirty="0">
                <a:latin typeface="Times New Roman"/>
                <a:ea typeface="Times New Roman"/>
              </a:rPr>
            </a:br>
            <a:r>
              <a:rPr lang="ru-RU" sz="2160" b="1" dirty="0">
                <a:solidFill>
                  <a:srgbClr val="000000"/>
                </a:solidFill>
                <a:latin typeface="Times New Roman"/>
                <a:ea typeface="Times New Roman"/>
              </a:rPr>
              <a:t>на осуществление части передаваемых полномочий </a:t>
            </a:r>
            <a:r>
              <a:rPr lang="ru-RU" sz="216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2017 год</a:t>
            </a:r>
            <a:endParaRPr lang="ru-RU" sz="216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31811"/>
              </p:ext>
            </p:extLst>
          </p:nvPr>
        </p:nvGraphicFramePr>
        <p:xfrm>
          <a:off x="251520" y="1633155"/>
          <a:ext cx="8640959" cy="4748170"/>
        </p:xfrm>
        <a:graphic>
          <a:graphicData uri="http://schemas.openxmlformats.org/drawingml/2006/table">
            <a:tbl>
              <a:tblPr firstRow="1" firstCol="1" bandRow="1"/>
              <a:tblGrid>
                <a:gridCol w="6373580"/>
                <a:gridCol w="2267379"/>
              </a:tblGrid>
              <a:tr h="987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вопроса местного значения, по которому передаются полномочия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Объем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межбюджетных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трансфертов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МКУ «Управление капитального строительства и жилищно-коммунального комплекса»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132,253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МКУ «Единая дежурно – диспетчерская служба  Нефтеюганского района»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95,802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МКУ «Управление по обеспечению деятельности учреждений культуры и спорта»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2 352,450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Департамент градостроительства и землепользования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55,208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Департамент имущественных отношений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51,758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Департамент финансов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9,859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Контрольно-счетная палата Нефтеюганского района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7,650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Всего: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2 704,980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17613" y="2228320"/>
            <a:ext cx="339227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56376" y="1340768"/>
            <a:ext cx="9361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тыс.</a:t>
            </a:r>
            <a:r>
              <a:rPr lang="ru-RU" altLang="ru-RU" sz="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руб.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723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3" r="13523"/>
          <a:stretch>
            <a:fillRect/>
          </a:stretch>
        </p:blipFill>
        <p:spPr>
          <a:xfrm>
            <a:off x="251520" y="1268760"/>
            <a:ext cx="2808312" cy="14401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8667"/>
            <a:ext cx="8219256" cy="570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 рамках муниципальных программ</a:t>
            </a:r>
            <a:endParaRPr lang="ru-RU" sz="216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915816" y="1340768"/>
            <a:ext cx="3456384" cy="1147523"/>
          </a:xfrm>
        </p:spPr>
        <p:txBody>
          <a:bodyPr>
            <a:noAutofit/>
          </a:bodyPr>
          <a:lstStyle/>
          <a:p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транспортной системы сельского поселения Лемпино на период 2014-2020 годы»</a:t>
            </a:r>
          </a:p>
        </p:txBody>
      </p:sp>
      <p:sp>
        <p:nvSpPr>
          <p:cNvPr id="7" name="Стрелка влево 6"/>
          <p:cNvSpPr/>
          <p:nvPr/>
        </p:nvSpPr>
        <p:spPr>
          <a:xfrm>
            <a:off x="6084168" y="1340768"/>
            <a:ext cx="2376264" cy="1080120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453" y="2708920"/>
            <a:ext cx="2376264" cy="18002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051720" y="2852935"/>
            <a:ext cx="4176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«Профилактика терроризма и экстремизма, а также минимизации и (или) ликвидации последствий проявлений терроризма и экстремизма на территории сельского поселения Лемпино на 2014-2016 годы»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51520" y="3212976"/>
            <a:ext cx="1800200" cy="115212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4260"/>
            <a:ext cx="2771800" cy="17851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 rot="10800000" flipV="1">
            <a:off x="2915816" y="5013175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муниципальной службы в муниципальном образовании сельское поселение Лемпино на 2014-2016 года»</a:t>
            </a:r>
          </a:p>
        </p:txBody>
      </p:sp>
      <p:sp>
        <p:nvSpPr>
          <p:cNvPr id="15" name="Стрелка влево 14"/>
          <p:cNvSpPr/>
          <p:nvPr/>
        </p:nvSpPr>
        <p:spPr>
          <a:xfrm>
            <a:off x="6084168" y="5246461"/>
            <a:ext cx="2376264" cy="1060697"/>
          </a:xfrm>
          <a:prstGeom prst="lef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1 689 600,00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568952" cy="432047"/>
          </a:xfrm>
        </p:spPr>
        <p:txBody>
          <a:bodyPr/>
          <a:lstStyle/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2017 года в рамках муниципальных программ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08720"/>
            <a:ext cx="2561861" cy="1921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908720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«Обеспечение прав и законных интересов населения сельского поселения Лемпино на 2017-2019 годы»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388256" y="1124744"/>
            <a:ext cx="2088232" cy="96069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10 900,00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06213"/>
            <a:ext cx="2915816" cy="18509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59833" y="350100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Нефтеюганского района «Обеспечение экологической безопасности Нефтеюганского района на 2017-2020 годы»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51519" y="3861048"/>
            <a:ext cx="2376265" cy="108012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150 000,00 рублей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8424935" cy="432047"/>
          </a:xfrm>
        </p:spPr>
        <p:txBody>
          <a:bodyPr/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дорожного фонда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980728"/>
            <a:ext cx="777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трансфертов, получаемых из других бюджетов бюджетной системы Российской Федерации на финансовое обеспечение дорожной деятельности в отношении автомобильных дорог общего пользования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1811814"/>
            <a:ext cx="78063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/>
                <a:ea typeface="Times New Roman"/>
              </a:rPr>
              <a:t>денежных средств, поступающих в местный бюджет от уплаты неустоек (штрафов, пеней), а также от возмещения убытков муниципального заказчика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55576" y="242088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/>
                <a:ea typeface="Times New Roman"/>
              </a:rPr>
              <a:t>денежных средств, внесенных участником конкурса или аукциона, проводимых в целях заключения муниципального контракта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85054" y="2944109"/>
            <a:ext cx="4579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дизельное топливо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5054" y="3251886"/>
            <a:ext cx="8035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моторные масла для дизельных и (или) карбюраторных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двигателей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5054" y="3775106"/>
            <a:ext cx="558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автомобильный бензин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054" y="4082884"/>
            <a:ext cx="6667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прямогонный бензин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843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Бюджетный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06.10.03 № 131-ФЗ «Об общих принципах организации местного самоуправления в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сельского поселения Лемпино от 31.10.2016 № 188 «Об утверждении  Положения о бюджетном процессе сельского поселения Лемпино»,;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Устав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Лемпино.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7704" y="476672"/>
            <a:ext cx="5475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" r="4300"/>
          <a:stretch>
            <a:fillRect/>
          </a:stretch>
        </p:blipFill>
        <p:spPr>
          <a:xfrm>
            <a:off x="467544" y="332656"/>
            <a:ext cx="3168352" cy="2736725"/>
          </a:xfrm>
          <a:prstGeom prst="roundRect">
            <a:avLst>
              <a:gd name="adj" fmla="val 4236"/>
            </a:avLst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88640"/>
            <a:ext cx="5256584" cy="1800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Прогноз основных характеристик (общий объем доходов, общий объем расходов, дефицита (профицита) бюджета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9552" y="3140968"/>
            <a:ext cx="8147249" cy="2232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960"/>
            <a:ext cx="903649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60431" y="258366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7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6064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поселения Лемпино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6416" y="76470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02279"/>
              </p:ext>
            </p:extLst>
          </p:nvPr>
        </p:nvGraphicFramePr>
        <p:xfrm>
          <a:off x="323529" y="980146"/>
          <a:ext cx="8543038" cy="4465077"/>
        </p:xfrm>
        <a:graphic>
          <a:graphicData uri="http://schemas.openxmlformats.org/drawingml/2006/table">
            <a:tbl>
              <a:tblPr/>
              <a:tblGrid>
                <a:gridCol w="4680519"/>
                <a:gridCol w="1420246"/>
                <a:gridCol w="1209662"/>
                <a:gridCol w="1232611"/>
              </a:tblGrid>
              <a:tr h="606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Проноз на 2017 год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Проноз на 2018 год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Проноз на 2019 год</a:t>
                      </a:r>
                    </a:p>
                  </a:txBody>
                  <a:tcPr marL="8052" marR="8052" marT="80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2 743,00000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2 790,00000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2 830,00000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34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 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963,00000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2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18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5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 за совершение нотариальных действий 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9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  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использования имущества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35,00000</a:t>
                      </a:r>
                    </a:p>
                  </a:txBody>
                  <a:tcPr marL="8052" marR="8052" marT="80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1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47667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бюджета сельского поселения Лемпино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46979"/>
              </p:ext>
            </p:extLst>
          </p:nvPr>
        </p:nvGraphicFramePr>
        <p:xfrm>
          <a:off x="395536" y="1412776"/>
          <a:ext cx="8640960" cy="4248471"/>
        </p:xfrm>
        <a:graphic>
          <a:graphicData uri="http://schemas.openxmlformats.org/drawingml/2006/table">
            <a:tbl>
              <a:tblPr/>
              <a:tblGrid>
                <a:gridCol w="4320480"/>
                <a:gridCol w="1575579"/>
                <a:gridCol w="1474015"/>
                <a:gridCol w="1270886"/>
              </a:tblGrid>
              <a:tr h="254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Проноз на 2017 год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Проноз на 2018 год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Проноз на 2019 год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13 782,35900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7 381,95900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7 341,15900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661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6 575,90000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6 605,40000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6 605,60000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6,53900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6,53900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6,53900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поселений на выполнение передаваемых полномочий субъектов Российской Федерации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245,62000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245,62000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245,62000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Дотация на обеспечение сбалансированности бюджетов поселений 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6 208,60000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701,20000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479,90000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438,90000</a:t>
                      </a:r>
                    </a:p>
                  </a:txBody>
                  <a:tcPr marL="7857" marR="7857" marT="78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72399" y="1013152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/>
              <a:t>т</a:t>
            </a:r>
            <a:r>
              <a:rPr lang="ru-RU" sz="800" dirty="0" smtClean="0"/>
              <a:t>ыс.руб.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9463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 title="Структура налоговых и неналоговых доходов"/>
          <p:cNvGraphicFramePr/>
          <p:nvPr>
            <p:extLst>
              <p:ext uri="{D42A27DB-BD31-4B8C-83A1-F6EECF244321}">
                <p14:modId xmlns:p14="http://schemas.microsoft.com/office/powerpoint/2010/main" val="3422332075"/>
              </p:ext>
            </p:extLst>
          </p:nvPr>
        </p:nvGraphicFramePr>
        <p:xfrm>
          <a:off x="-756592" y="188640"/>
          <a:ext cx="100811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75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27254776"/>
              </p:ext>
            </p:extLst>
          </p:nvPr>
        </p:nvGraphicFramePr>
        <p:xfrm>
          <a:off x="467544" y="764704"/>
          <a:ext cx="849694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5" y="404664"/>
            <a:ext cx="842493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6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безвозмездных поступлений в 2017 году</a:t>
            </a:r>
            <a:endParaRPr lang="ru-RU" sz="216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381158"/>
            <a:ext cx="8712969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03900" algn="l"/>
              </a:tabLst>
            </a:pPr>
            <a:r>
              <a:rPr kumimoji="0" lang="ru-RU" altLang="ru-RU" sz="216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Прогнозируемый общий объем расходов бюджета сельского                                                                                                                      поселения Лемпино на 2017 год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660381"/>
              </p:ext>
            </p:extLst>
          </p:nvPr>
        </p:nvGraphicFramePr>
        <p:xfrm>
          <a:off x="467543" y="1318909"/>
          <a:ext cx="8496945" cy="4993923"/>
        </p:xfrm>
        <a:graphic>
          <a:graphicData uri="http://schemas.openxmlformats.org/drawingml/2006/table">
            <a:tbl>
              <a:tblPr/>
              <a:tblGrid>
                <a:gridCol w="7130742"/>
                <a:gridCol w="1366203"/>
              </a:tblGrid>
              <a:tr h="115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Глава муниципального самоуправления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обеспечение функций органов местного самоуправления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2 254,22000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казенных учреждений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5 784,00000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Осуществление первичного воинского учета на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территориях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Органы юстиции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6,53900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«Обеспечение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 и законных интересов населения сельского поселения Лемпино на 2017-2019 годы».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3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«Профилактика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терроризма, экстремизма, гармонизация межэтнических и межкультурных отношений на территории  сельского поселения Лемпино на 2017-2019 годы». 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МП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транспортной системы сельского поселения Лемпино на период 2014-2020 годы»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1 689,60000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Связь и информатика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2 754,62000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окружаюшей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среды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мероприятий для детей и молодежи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0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Доплата к пенсии муниципальным служащим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бюджетам муниципальных районов из бюджетов поселений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заключенными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соглашениями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2 704,98000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16 525,35900</a:t>
                      </a:r>
                    </a:p>
                  </a:txBody>
                  <a:tcPr marL="3728" marR="3728" marT="37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V="1">
            <a:off x="8028383" y="1084093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</a:pPr>
            <a:r>
              <a:rPr lang="ru-RU" altLang="ru-RU" sz="8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тыс.руб.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360040"/>
          </a:xfrm>
        </p:spPr>
        <p:txBody>
          <a:bodyPr>
            <a:noAutofit/>
          </a:bodyPr>
          <a:lstStyle/>
          <a:p>
            <a:pPr algn="ctr"/>
            <a:r>
              <a:rPr lang="ru-RU" sz="216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сельского поселения Лемпино на 2017 год</a:t>
            </a:r>
            <a:endParaRPr lang="ru-RU" sz="216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925110"/>
              </p:ext>
            </p:extLst>
          </p:nvPr>
        </p:nvGraphicFramePr>
        <p:xfrm>
          <a:off x="399418" y="764704"/>
          <a:ext cx="8713788" cy="583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2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755</TotalTime>
  <Words>1153</Words>
  <Application>Microsoft Office PowerPoint</Application>
  <PresentationFormat>Экран (4:3)</PresentationFormat>
  <Paragraphs>270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Проект решения Совета депутатов об утверждении бюджета Муниципального образования сельское поселение Лемпино на 2017 год и плановый период 2018-2019 годы </vt:lpstr>
      <vt:lpstr>Презентация PowerPoint</vt:lpstr>
      <vt:lpstr>Прогноз основных характеристик (общий объем доходов, общий объем расходов, дефицита (профицита) бюджета)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сельского поселения Лемпино на 2017 год</vt:lpstr>
      <vt:lpstr>Презентация PowerPoint</vt:lpstr>
      <vt:lpstr>Межбюджетные трансферты бюджету Нефтеюганского района из бюджета сельского поселения Лемпино на осуществление части передаваемых полномочий на 2017 год</vt:lpstr>
      <vt:lpstr>Бюджет 2017 года в рамках муниципальных программ</vt:lpstr>
      <vt:lpstr>Бюджет 2017 года в рамках муниципальных программ</vt:lpstr>
      <vt:lpstr>Объем бюджетных ассигнований дорожного фонда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41</cp:revision>
  <dcterms:created xsi:type="dcterms:W3CDTF">2017-04-21T03:40:00Z</dcterms:created>
  <dcterms:modified xsi:type="dcterms:W3CDTF">2017-04-25T04:49:17Z</dcterms:modified>
</cp:coreProperties>
</file>