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63" r:id="rId3"/>
    <p:sldId id="270" r:id="rId4"/>
    <p:sldId id="275" r:id="rId5"/>
    <p:sldId id="271" r:id="rId6"/>
    <p:sldId id="257" r:id="rId7"/>
    <p:sldId id="272" r:id="rId8"/>
    <p:sldId id="258" r:id="rId9"/>
    <p:sldId id="274" r:id="rId10"/>
    <p:sldId id="265" r:id="rId11"/>
    <p:sldId id="273" r:id="rId12"/>
    <p:sldId id="266" r:id="rId13"/>
    <p:sldId id="260" r:id="rId14"/>
    <p:sldId id="261" r:id="rId15"/>
    <p:sldId id="264" r:id="rId16"/>
    <p:sldId id="268" r:id="rId17"/>
    <p:sldId id="276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595" autoAdjust="0"/>
  </p:normalViewPr>
  <p:slideViewPr>
    <p:cSldViewPr>
      <p:cViewPr>
        <p:scale>
          <a:sx n="90" d="100"/>
          <a:sy n="90" d="100"/>
        </p:scale>
        <p:origin x="-32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7927045394713795E-2"/>
          <c:y val="3.3625089082216002E-2"/>
          <c:w val="0.9671337501096916"/>
          <c:h val="0.7684049925755629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c:spPr>
          <c:cat>
            <c:strRef>
              <c:f>Лист1!$A$2:$A$5</c:f>
              <c:strCache>
                <c:ptCount val="4"/>
                <c:pt idx="0">
                  <c:v>2017 год (РСД №255 от 27.09.2017)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2479.96</c:v>
                </c:pt>
                <c:pt idx="1">
                  <c:v>2403.61</c:v>
                </c:pt>
                <c:pt idx="2">
                  <c:v>2492.94</c:v>
                </c:pt>
                <c:pt idx="3">
                  <c:v>2492.94</c:v>
                </c:pt>
              </c:numCache>
            </c:numRef>
          </c:val>
        </c:ser>
        <c:axId val="90879872"/>
        <c:axId val="90881408"/>
      </c:barChart>
      <c:catAx>
        <c:axId val="90879872"/>
        <c:scaling>
          <c:orientation val="minMax"/>
        </c:scaling>
        <c:axPos val="b"/>
        <c:tickLblPos val="nextTo"/>
        <c:crossAx val="90881408"/>
        <c:crosses val="autoZero"/>
        <c:auto val="1"/>
        <c:lblAlgn val="ctr"/>
        <c:lblOffset val="100"/>
      </c:catAx>
      <c:valAx>
        <c:axId val="90881408"/>
        <c:scaling>
          <c:orientation val="minMax"/>
        </c:scaling>
        <c:delete val="1"/>
        <c:axPos val="l"/>
        <c:numFmt formatCode="General" sourceLinked="1"/>
        <c:tickLblPos val="nextTo"/>
        <c:crossAx val="90879872"/>
        <c:crosses val="autoZero"/>
        <c:crossBetween val="between"/>
      </c:valAx>
    </c:plotArea>
    <c:plotVisOnly val="1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9047485731883401E-2"/>
          <c:y val="3.4782469466848577E-2"/>
          <c:w val="0.93015921898309473"/>
          <c:h val="0.803050955580405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2017 год (РСД №255 от 27.09.2017)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87.3</c:v>
                </c:pt>
                <c:pt idx="1">
                  <c:v>135</c:v>
                </c:pt>
                <c:pt idx="2">
                  <c:v>135</c:v>
                </c:pt>
                <c:pt idx="3">
                  <c:v>135</c:v>
                </c:pt>
              </c:numCache>
            </c:numRef>
          </c:val>
        </c:ser>
        <c:axId val="94788992"/>
        <c:axId val="94798976"/>
      </c:barChart>
      <c:catAx>
        <c:axId val="9478899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798976"/>
        <c:crosses val="autoZero"/>
        <c:auto val="1"/>
        <c:lblAlgn val="ctr"/>
        <c:lblOffset val="100"/>
      </c:catAx>
      <c:valAx>
        <c:axId val="94798976"/>
        <c:scaling>
          <c:orientation val="minMax"/>
        </c:scaling>
        <c:delete val="1"/>
        <c:axPos val="l"/>
        <c:numFmt formatCode="General" sourceLinked="1"/>
        <c:tickLblPos val="nextTo"/>
        <c:crossAx val="947889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5524916228299249"/>
          <c:y val="0.12843789235205572"/>
          <c:w val="0.82329504919143781"/>
          <c:h val="0.4548986713241032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Дотации </c:v>
                </c:pt>
                <c:pt idx="1">
                  <c:v>Субвенции</c:v>
                </c:pt>
                <c:pt idx="2">
                  <c:v>Прочие межбюджетные трансферты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19106.2</c:v>
                </c:pt>
                <c:pt idx="1">
                  <c:v>51.04</c:v>
                </c:pt>
                <c:pt idx="2">
                  <c:v>10982</c:v>
                </c:pt>
                <c:pt idx="3">
                  <c:v>259.89999999999992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Дотации </c:v>
                </c:pt>
                <c:pt idx="1">
                  <c:v>Субвенции</c:v>
                </c:pt>
                <c:pt idx="2">
                  <c:v>Прочие межбюджетные трансферты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18226.599999999995</c:v>
                </c:pt>
                <c:pt idx="1">
                  <c:v>74.5</c:v>
                </c:pt>
                <c:pt idx="2">
                  <c:v>1919.9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Дотации </c:v>
                </c:pt>
                <c:pt idx="1">
                  <c:v>Субвенции</c:v>
                </c:pt>
                <c:pt idx="2">
                  <c:v>Прочие межбюджетные трансферты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6581.4</c:v>
                </c:pt>
                <c:pt idx="1">
                  <c:v>74.5</c:v>
                </c:pt>
                <c:pt idx="2">
                  <c:v>802.1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Дотации </c:v>
                </c:pt>
                <c:pt idx="1">
                  <c:v>Субвенции</c:v>
                </c:pt>
                <c:pt idx="2">
                  <c:v>Прочие межбюджетные трансферты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6581.3</c:v>
                </c:pt>
                <c:pt idx="1">
                  <c:v>74.5</c:v>
                </c:pt>
                <c:pt idx="2">
                  <c:v>802.1</c:v>
                </c:pt>
                <c:pt idx="3">
                  <c:v>0</c:v>
                </c:pt>
              </c:numCache>
            </c:numRef>
          </c:val>
        </c:ser>
        <c:axId val="111195648"/>
        <c:axId val="111197184"/>
      </c:barChart>
      <c:catAx>
        <c:axId val="111195648"/>
        <c:scaling>
          <c:orientation val="minMax"/>
        </c:scaling>
        <c:axPos val="b"/>
        <c:majorTickMark val="none"/>
        <c:tickLblPos val="nextTo"/>
        <c:crossAx val="111197184"/>
        <c:crosses val="autoZero"/>
        <c:auto val="1"/>
        <c:lblAlgn val="ctr"/>
        <c:lblOffset val="100"/>
      </c:catAx>
      <c:valAx>
        <c:axId val="111197184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111956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258612508214717"/>
          <c:y val="2.9065973445971522E-2"/>
          <c:w val="0.87396197974236378"/>
          <c:h val="0.8407865631468635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6.7065288414281396E-3"/>
                  <c:y val="0.34190483164208313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 </a:t>
                    </a:r>
                    <a:r>
                      <a:rPr lang="en-US" sz="1400" dirty="0"/>
                      <a:t>22759,47</a:t>
                    </a:r>
                  </a:p>
                </c:rich>
              </c:tx>
              <c:spPr/>
              <c:showVal val="1"/>
              <c:showCatName val="1"/>
              <c:separator>; </c:separator>
            </c:dLbl>
            <c:dLbl>
              <c:idx val="1"/>
              <c:layout>
                <c:manualLayout>
                  <c:x val="5.9786200779951013E-3"/>
                  <c:y val="0.18324082316971996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10085,95</a:t>
                    </a:r>
                    <a:endParaRPr lang="en-US" sz="1400" dirty="0"/>
                  </a:p>
                </c:rich>
              </c:tx>
              <c:spPr/>
              <c:showVal val="1"/>
              <c:showCatName val="1"/>
              <c:separator>; </c:separator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 </a:t>
                    </a:r>
                    <a:r>
                      <a:rPr lang="en-US" sz="1400" dirty="0"/>
                      <a:t>10085,85</a:t>
                    </a:r>
                  </a:p>
                </c:rich>
              </c:tx>
              <c:spPr/>
              <c:dLblPos val="ctr"/>
              <c:showVal val="1"/>
              <c:showCatName val="1"/>
              <c:separator>; </c:separator>
            </c:dLbl>
            <c:dLbl>
              <c:idx val="3"/>
              <c:spPr/>
              <c:txPr>
                <a:bodyPr/>
                <a:lstStyle/>
                <a:p>
                  <a:pPr>
                    <a:defRPr sz="10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4"/>
              <c:layout>
                <c:manualLayout>
                  <c:x val="-2.1720632735722393E-2"/>
                  <c:y val="-0.1393957669927007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; </c:separator>
            </c:dLbl>
            <c:dLbl>
              <c:idx val="5"/>
              <c:layout>
                <c:manualLayout>
                  <c:x val="-0.12425049523687576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showCatName val="1"/>
              <c:separator>; </c:separator>
            </c:dLbl>
            <c:showVal val="1"/>
            <c:showCatName val="1"/>
            <c:separator>; </c:separator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22759.47</c:v>
                </c:pt>
                <c:pt idx="1">
                  <c:v>10085.950000000001</c:v>
                </c:pt>
                <c:pt idx="2">
                  <c:v>10085.849999999999</c:v>
                </c:pt>
              </c:numCache>
            </c:numRef>
          </c:val>
        </c:ser>
        <c:gapWidth val="100"/>
        <c:axId val="113223552"/>
        <c:axId val="113222016"/>
      </c:barChart>
      <c:valAx>
        <c:axId val="113222016"/>
        <c:scaling>
          <c:orientation val="minMax"/>
        </c:scaling>
        <c:axPos val="l"/>
        <c:majorGridlines/>
        <c:numFmt formatCode="General" sourceLinked="1"/>
        <c:tickLblPos val="nextTo"/>
        <c:crossAx val="113223552"/>
        <c:crosses val="autoZero"/>
        <c:crossBetween val="between"/>
      </c:valAx>
      <c:catAx>
        <c:axId val="113223552"/>
        <c:scaling>
          <c:orientation val="minMax"/>
        </c:scaling>
        <c:axPos val="b"/>
        <c:numFmt formatCode="General" sourceLinked="1"/>
        <c:tickLblPos val="nextTo"/>
        <c:crossAx val="113222016"/>
        <c:crosses val="autoZero"/>
        <c:auto val="1"/>
        <c:lblAlgn val="ctr"/>
        <c:lblOffset val="100"/>
      </c:cat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0.11866240032463499"/>
                  <c:y val="-1.0976129344746448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2.1347088086145785E-2"/>
                  <c:y val="-3.2896669081307679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3.4071232855332284E-2"/>
                  <c:y val="-1.1017278256657772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0.12074742924661473"/>
                  <c:y val="-9.6091282002923259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0.30432505358174888"/>
                  <c:y val="7.5374862301167175E-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0.14364418780902183"/>
                  <c:y val="0.10289902657105264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2.2797203696027502E-2"/>
                  <c:y val="6.975529256447735E-2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-0.10481939657012537"/>
                  <c:y val="7.5329427044265124E-2"/>
                </c:manualLayout>
              </c:layout>
              <c:showVal val="1"/>
              <c:showCatName val="1"/>
            </c:dLbl>
            <c:dLbl>
              <c:idx val="8"/>
              <c:layout>
                <c:manualLayout>
                  <c:x val="-0.1401318232667583"/>
                  <c:y val="-4.2339315642158773E-2"/>
                </c:manualLayout>
              </c:layout>
              <c:showVal val="1"/>
              <c:showCatName val="1"/>
            </c:dLbl>
            <c:dLbl>
              <c:idx val="9"/>
              <c:layout>
                <c:manualLayout>
                  <c:x val="-0.11116313594042003"/>
                  <c:y val="-7.4607435094021013E-2"/>
                </c:manualLayout>
              </c:layout>
              <c:showVal val="1"/>
              <c:showCatName val="1"/>
            </c:dLbl>
            <c:dLbl>
              <c:idx val="10"/>
              <c:layout>
                <c:manualLayout>
                  <c:x val="-0.10918317039615844"/>
                  <c:y val="-0.1386555450301973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Отдельные мероприятия в области </a:t>
                    </a:r>
                    <a:r>
                      <a:rPr lang="ru-RU" dirty="0" smtClean="0"/>
                      <a:t>информационно -</a:t>
                    </a:r>
                    <a:r>
                      <a:rPr lang="ru-RU" dirty="0"/>
                      <a:t>коммуникационных технологий ; 50 000,00</a:t>
                    </a:r>
                  </a:p>
                </c:rich>
              </c:tx>
              <c:showVal val="1"/>
              <c:showCatName val="1"/>
            </c:dLbl>
            <c:dLbl>
              <c:idx val="11"/>
              <c:layout>
                <c:manualLayout>
                  <c:x val="-5.9397474439359832E-2"/>
                  <c:y val="-0.17019275693423461"/>
                </c:manualLayout>
              </c:layout>
              <c:showVal val="1"/>
              <c:showCatNam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-3.3039706726856341E-2"/>
                  <c:y val="-0.10148333254750341"/>
                </c:manualLayout>
              </c:layout>
              <c:showVal val="1"/>
              <c:showCatName val="1"/>
            </c:dLbl>
            <c:dLbl>
              <c:idx val="14"/>
              <c:layout>
                <c:manualLayout>
                  <c:x val="-3.0196052508966249E-2"/>
                  <c:y val="-8.373477811735154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Доплата к пенсии муниципальным служащим; </a:t>
                    </a:r>
                    <a:r>
                      <a:rPr lang="ru-RU" dirty="0" smtClean="0"/>
                      <a:t>           15 </a:t>
                    </a:r>
                    <a:r>
                      <a:rPr lang="ru-RU" dirty="0"/>
                      <a:t>000,00</a:t>
                    </a:r>
                  </a:p>
                </c:rich>
              </c:tx>
              <c:showVal val="1"/>
              <c:showCatName val="1"/>
            </c:dLbl>
            <c:dLbl>
              <c:idx val="15"/>
              <c:layout>
                <c:manualLayout>
                  <c:x val="-0.11864071056123938"/>
                  <c:y val="3.0733436491369458E-2"/>
                </c:manualLayout>
              </c:layout>
              <c:showVal val="1"/>
              <c:showCatName val="1"/>
            </c:dLbl>
            <c:dLbl>
              <c:idx val="16"/>
              <c:layout>
                <c:manualLayout>
                  <c:x val="-0.22716745002288335"/>
                  <c:y val="-7.1748271531382494E-3"/>
                </c:manualLayout>
              </c:layout>
              <c:showVal val="1"/>
              <c:showCatName val="1"/>
            </c:dLbl>
            <c:dLbl>
              <c:idx val="17"/>
              <c:layout>
                <c:manualLayout>
                  <c:x val="1.4921696511322059E-2"/>
                  <c:y val="-1.6695828100420501E-2"/>
                </c:manualLayout>
              </c:layout>
              <c:showVal val="1"/>
              <c:showCatName val="1"/>
            </c:dLbl>
            <c:numFmt formatCode="#,##0.00" sourceLinked="0"/>
            <c:txPr>
              <a:bodyPr/>
              <a:lstStyle/>
              <a:p>
                <a:pPr>
                  <a:defRPr sz="900" spc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Лист1!$A$2:$A$19</c:f>
              <c:strCache>
                <c:ptCount val="18"/>
                <c:pt idx="0">
                  <c:v>Глава муниципального самоуправления</c:v>
                </c:pt>
                <c:pt idx="1">
                  <c:v>Расходы органов местного самоуправления</c:v>
                </c:pt>
                <c:pt idx="2">
                  <c:v>Резервные фонд</c:v>
                </c:pt>
                <c:pt idx="3">
                  <c:v>Административно-хозяйственная служба</c:v>
                </c:pt>
                <c:pt idx="4">
                  <c:v>Другие общегосударственные вопросы</c:v>
                </c:pt>
                <c:pt idx="5">
                  <c:v>ВУС</c:v>
                </c:pt>
                <c:pt idx="6">
                  <c:v>ЗАГС</c:v>
                </c:pt>
                <c:pt idx="7">
                  <c:v>Предупреждение и ликвидация последствий чрезвычайных ситуаций </c:v>
                </c:pt>
                <c:pt idx="8">
                  <c:v>Другие вопросы в области национальной безопасности и правоохранительной деятельности</c:v>
                </c:pt>
                <c:pt idx="9">
                  <c:v>Развитие транспортной системы </c:v>
                </c:pt>
                <c:pt idx="10">
                  <c:v>Связь и информатика</c:v>
                </c:pt>
                <c:pt idx="11">
                  <c:v>Жилищное хозяйство</c:v>
                </c:pt>
                <c:pt idx="12">
                  <c:v>Обеспечение проведения выборов и референдумов</c:v>
                </c:pt>
                <c:pt idx="13">
                  <c:v>Благоустройство</c:v>
                </c:pt>
                <c:pt idx="14">
                  <c:v>Доплата к пенсии муниципальным служащим</c:v>
                </c:pt>
                <c:pt idx="15">
                  <c:v>Межбюджетные трансферты бюджетам муниципальных районов </c:v>
                </c:pt>
                <c:pt idx="16">
                  <c:v>Охрана окружающей среды</c:v>
                </c:pt>
                <c:pt idx="17">
                  <c:v>Молодежная политика и оздоровление детей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950</c:v>
                </c:pt>
                <c:pt idx="1">
                  <c:v>3253.8300000000004</c:v>
                </c:pt>
                <c:pt idx="2">
                  <c:v>91</c:v>
                </c:pt>
                <c:pt idx="3">
                  <c:v>8476</c:v>
                </c:pt>
                <c:pt idx="4">
                  <c:v>155.5</c:v>
                </c:pt>
                <c:pt idx="5">
                  <c:v>67.099999999999994</c:v>
                </c:pt>
                <c:pt idx="6">
                  <c:v>7.4</c:v>
                </c:pt>
                <c:pt idx="7">
                  <c:v>220</c:v>
                </c:pt>
                <c:pt idx="8">
                  <c:v>23.71</c:v>
                </c:pt>
                <c:pt idx="9">
                  <c:v>1688.42</c:v>
                </c:pt>
                <c:pt idx="10">
                  <c:v>150</c:v>
                </c:pt>
                <c:pt idx="11">
                  <c:v>675</c:v>
                </c:pt>
                <c:pt idx="12">
                  <c:v>434.8</c:v>
                </c:pt>
                <c:pt idx="13">
                  <c:v>1000</c:v>
                </c:pt>
                <c:pt idx="14">
                  <c:v>60</c:v>
                </c:pt>
                <c:pt idx="15">
                  <c:v>4806.71</c:v>
                </c:pt>
                <c:pt idx="16">
                  <c:v>650</c:v>
                </c:pt>
                <c:pt idx="17">
                  <c:v>50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0.08403</cdr:x>
      <cdr:y>0</cdr:y>
    </cdr:from>
    <cdr:to>
      <cdr:x>0.1916</cdr:x>
      <cdr:y>0.20175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-111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0.11765</cdr:x>
      <cdr:y>0.08581</cdr:y>
    </cdr:from>
    <cdr:to>
      <cdr:x>0.22521</cdr:x>
      <cdr:y>0.28756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0132" y="3889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2479,96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0.33613</cdr:x>
      <cdr:y>0.43257</cdr:y>
    </cdr:from>
    <cdr:to>
      <cdr:x>0.42857</cdr:x>
      <cdr:y>0.59019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57520" y="1960562"/>
          <a:ext cx="785818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2403,61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0.57983</cdr:x>
      <cdr:y>0</cdr:y>
    </cdr:from>
    <cdr:to>
      <cdr:x>0.68067</cdr:x>
      <cdr:y>0.25604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929222" y="0"/>
          <a:ext cx="857256" cy="1160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2492,94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0.82353</cdr:x>
      <cdr:y>0.007</cdr:y>
    </cdr:from>
    <cdr:to>
      <cdr:x>0.9479</cdr:x>
      <cdr:y>0.18038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000924" y="31736"/>
          <a:ext cx="1057276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2492,94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0.08929</cdr:x>
      <cdr:y>0.35284</cdr:y>
    </cdr:from>
    <cdr:to>
      <cdr:x>0.35357</cdr:x>
      <cdr:y>0.54548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190" y="1674810"/>
          <a:ext cx="105727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87,3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0.30357</cdr:x>
      <cdr:y>0.08194</cdr:y>
    </cdr:from>
    <cdr:to>
      <cdr:x>0.60357</cdr:x>
      <cdr:y>0.31973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14446" y="388926"/>
          <a:ext cx="1200152" cy="1128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0.30357</cdr:x>
      <cdr:y>0.09699</cdr:y>
    </cdr:from>
    <cdr:to>
      <cdr:x>0.58571</cdr:x>
      <cdr:y>0.33478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14446" y="460364"/>
          <a:ext cx="1128714" cy="1128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135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0.53571</cdr:x>
      <cdr:y>0.11204</cdr:y>
    </cdr:from>
    <cdr:to>
      <cdr:x>0.8</cdr:x>
      <cdr:y>0.30468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43140" y="531802"/>
          <a:ext cx="105727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135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0.76786</cdr:x>
      <cdr:y>0.09699</cdr:y>
    </cdr:from>
    <cdr:to>
      <cdr:x>1</cdr:x>
      <cdr:y>0.31973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71834" y="460364"/>
          <a:ext cx="928694" cy="105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135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8340-17AD-45EA-AF8A-4026FBDBD0D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433A-E1F2-4ED3-8BB3-6ACE267193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8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8340-17AD-45EA-AF8A-4026FBDBD0D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433A-E1F2-4ED3-8BB3-6ACE267193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987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8340-17AD-45EA-AF8A-4026FBDBD0D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433A-E1F2-4ED3-8BB3-6ACE267193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40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8340-17AD-45EA-AF8A-4026FBDBD0D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433A-E1F2-4ED3-8BB3-6ACE267193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49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8340-17AD-45EA-AF8A-4026FBDBD0D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433A-E1F2-4ED3-8BB3-6ACE267193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41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8340-17AD-45EA-AF8A-4026FBDBD0D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433A-E1F2-4ED3-8BB3-6ACE267193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121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8340-17AD-45EA-AF8A-4026FBDBD0D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433A-E1F2-4ED3-8BB3-6ACE267193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5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8340-17AD-45EA-AF8A-4026FBDBD0D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433A-E1F2-4ED3-8BB3-6ACE267193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648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8340-17AD-45EA-AF8A-4026FBDBD0D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433A-E1F2-4ED3-8BB3-6ACE267193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513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8340-17AD-45EA-AF8A-4026FBDBD0D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433A-E1F2-4ED3-8BB3-6ACE267193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595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8340-17AD-45EA-AF8A-4026FBDBD0D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433A-E1F2-4ED3-8BB3-6ACE267193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58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F8340-17AD-45EA-AF8A-4026FBDBD0D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1433A-E1F2-4ED3-8BB3-6ACE267193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520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Microsoft_Office_Excel1.xlsx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459426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Проект решения Совета депутатов об утверждении бюджета Муниципального образования сельское поселение Лемпино 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</a:b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на 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201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8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год и плановый период 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201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9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-20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20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годы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085184"/>
            <a:ext cx="6552728" cy="1296144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Сектор экономики и финансов администрации сельского поселения Лемпино Тюменская область, Ханты-Мансийский автономный округ – Югра, </a:t>
            </a:r>
          </a:p>
          <a:p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Нефтеюганский район, с. Лемпино, ул</a:t>
            </a:r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Солнечная</a:t>
            </a:r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№1</a:t>
            </a:r>
          </a:p>
          <a:p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Телефон, факс: (3463) 259-604 </a:t>
            </a:r>
          </a:p>
          <a:p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lempino@mail.ru</a:t>
            </a:r>
            <a:endParaRPr lang="ru-RU" sz="1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87835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47667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бюджета сельского поселения Лемпино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3846979"/>
              </p:ext>
            </p:extLst>
          </p:nvPr>
        </p:nvGraphicFramePr>
        <p:xfrm>
          <a:off x="395536" y="1412776"/>
          <a:ext cx="8640960" cy="3499615"/>
        </p:xfrm>
        <a:graphic>
          <a:graphicData uri="http://schemas.openxmlformats.org/drawingml/2006/table">
            <a:tbl>
              <a:tblPr/>
              <a:tblGrid>
                <a:gridCol w="4033588"/>
                <a:gridCol w="1571636"/>
                <a:gridCol w="1500198"/>
                <a:gridCol w="1535538"/>
              </a:tblGrid>
              <a:tr h="254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20220,97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7458,05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7457,95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6614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бюджетам сельских поселений на выравнивание бюджетной обеспеченности</a:t>
                      </a: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6523,10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6581,40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6581,30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 бюджетам поселений на 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7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 бюджетам сельских поселений на государственную регистрацию актов гражданского состояния</a:t>
                      </a: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Дотация на обеспечение сбалансированности бюджетов поселений </a:t>
                      </a: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11703,50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трансферты, передаваемые бюджетам</a:t>
                      </a: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1919,87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802,15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802,15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57" marR="7857" marT="7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72399" y="1013152"/>
            <a:ext cx="5437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/>
              <a:t>т</a:t>
            </a:r>
            <a:r>
              <a:rPr lang="ru-RU" sz="800" dirty="0" smtClean="0"/>
              <a:t>ыс.руб.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39463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1-011-Raskho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927254776"/>
              </p:ext>
            </p:extLst>
          </p:nvPr>
        </p:nvGraphicFramePr>
        <p:xfrm>
          <a:off x="467544" y="1071546"/>
          <a:ext cx="8496944" cy="5237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5" y="404664"/>
            <a:ext cx="842493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6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сельского поселения Лемпино на 2018-2020 годы</a:t>
            </a:r>
          </a:p>
          <a:p>
            <a:pPr algn="ctr"/>
            <a:endParaRPr lang="ru-RU" sz="216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6776" y="857232"/>
            <a:ext cx="749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5720" y="381158"/>
            <a:ext cx="885828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80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80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80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80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80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80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80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80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80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03900" algn="l"/>
              </a:tabLst>
            </a:pPr>
            <a:r>
              <a:rPr kumimoji="0" lang="ru-RU" altLang="ru-RU" sz="216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Прогнозируемый общий объем расходов бюджета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03900" algn="l"/>
              </a:tabLst>
            </a:pPr>
            <a:r>
              <a:rPr kumimoji="0" lang="ru-RU" altLang="ru-RU" sz="216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Лемпино на 2018 год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	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8028383" y="1084093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03900" algn="l"/>
              </a:tabLst>
            </a:pPr>
            <a:r>
              <a:rPr lang="ru-RU" altLang="ru-RU" sz="8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тыс.руб.</a:t>
            </a:r>
            <a:endParaRPr lang="ru-RU" alt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218246"/>
          <a:ext cx="8715436" cy="5592016"/>
        </p:xfrm>
        <a:graphic>
          <a:graphicData uri="http://schemas.openxmlformats.org/drawingml/2006/table">
            <a:tbl>
              <a:tblPr/>
              <a:tblGrid>
                <a:gridCol w="4750306"/>
                <a:gridCol w="1354425"/>
                <a:gridCol w="1295539"/>
                <a:gridCol w="1315166"/>
              </a:tblGrid>
              <a:tr h="175905">
                <a:tc>
                  <a:txBody>
                    <a:bodyPr/>
                    <a:lstStyle/>
                    <a:p>
                      <a:pPr algn="l" fontAlgn="b"/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22759,46500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10085,94500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10085,84500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  в том числе: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67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МУ "Администрация сельского поселения Лемпино"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13223,46500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5783,30000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5698,30000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Глава муниципального образования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950,00000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650,00000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900,00000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Органы местного самоуправления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3253,82800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2037,69300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2262,69300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434,80000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91,00000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91,00000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91,00000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155,50000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310,00000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555,00000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ВУС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67,10000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67,10000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67,10000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ЗАГС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7,40000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7,40000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7,40000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последствий чрезвычайных ситуаций природного и техногенного характера, гражданская оборона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220,00000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23,70700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25,20700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10,20700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хозяйство(дорожные фонды)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1688,42000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1744,90000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1594,90000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Связь и информатика</a:t>
                      </a:r>
                    </a:p>
                  </a:txBody>
                  <a:tcPr marL="5292" marR="5292" marT="5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0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675,00000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0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640,00000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640,00000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0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трансферты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4806,71000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МКУ АХС "Север"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9536,00000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4302,64500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4387,54500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Административно-хозяйственная служба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8476,00000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3992,64500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4337,54500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Общеэкономические вопросы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360,00000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260,00000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0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650,00000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50,00000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6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360040"/>
          </a:xfrm>
        </p:spPr>
        <p:txBody>
          <a:bodyPr>
            <a:noAutofit/>
          </a:bodyPr>
          <a:lstStyle/>
          <a:p>
            <a:pPr algn="ctr"/>
            <a:r>
              <a:rPr lang="ru-RU" sz="21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сельского поселения Лемпино на 2018 год</a:t>
            </a:r>
            <a:endParaRPr lang="ru-RU" sz="21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4925110"/>
              </p:ext>
            </p:extLst>
          </p:nvPr>
        </p:nvGraphicFramePr>
        <p:xfrm>
          <a:off x="399418" y="764704"/>
          <a:ext cx="8713788" cy="583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832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338667"/>
            <a:ext cx="8219256" cy="5700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 в рамках муниципальных программ</a:t>
            </a:r>
            <a:endParaRPr lang="ru-RU" sz="21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3" r="13523"/>
          <a:stretch>
            <a:fillRect/>
          </a:stretch>
        </p:blipFill>
        <p:spPr>
          <a:xfrm>
            <a:off x="251520" y="1268760"/>
            <a:ext cx="2808312" cy="144016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915816" y="1340768"/>
            <a:ext cx="3456384" cy="144529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транспортной системы сельского поселения Лемпино на период 2018-2022 годы"</a:t>
            </a:r>
            <a:endPara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6084168" y="1340768"/>
            <a:ext cx="2376264" cy="108012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1688420,00 рублей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2453" y="2708920"/>
            <a:ext cx="2376264" cy="18002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51720" y="2852935"/>
            <a:ext cx="4176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"Профилактика терроризма,  экстремизма, гармонизация межэтнических и межкультурных отношений на территории  сельского поселения Лемпино на 2017-2019 годы"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51520" y="3212976"/>
            <a:ext cx="1800200" cy="115212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4500,00 рублей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84260"/>
            <a:ext cx="2771800" cy="17851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10800000" flipV="1">
            <a:off x="2915816" y="5013175"/>
            <a:ext cx="3312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муниципальной службы в муниципальном образовании сельское поселение Лемпино на 2017-2019 годы"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лево 14"/>
          <p:cNvSpPr/>
          <p:nvPr/>
        </p:nvSpPr>
        <p:spPr>
          <a:xfrm>
            <a:off x="6084168" y="5246461"/>
            <a:ext cx="2376264" cy="1060697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25000,00 рублей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6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568952" cy="432047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 в рамках муниципальных программ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785794"/>
            <a:ext cx="2561861" cy="1785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832" y="908720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"Обеспечение прав и законных интересов населения сельского поселения Лемпино на 2017-2019 годы"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6388256" y="1124744"/>
            <a:ext cx="2088232" cy="960698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19207,00 рублей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4500570"/>
            <a:ext cx="2915816" cy="18509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4678" y="4429132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Нефтеюганского района «Обеспечение экологической безопасности Нефтеюганского района на 2017-2020 годы»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2828836"/>
            <a:ext cx="3143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Муниципальная программа "Благоустройство территории муниципального образования сельское поселение Лемпино на 2017 - 2019 годы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12" name="Picture 2" descr="C:\Users\Хозяйка\Desktop\отчет фото\тренажеры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428868"/>
            <a:ext cx="271469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право 14"/>
          <p:cNvSpPr/>
          <p:nvPr/>
        </p:nvSpPr>
        <p:spPr>
          <a:xfrm>
            <a:off x="251520" y="2928934"/>
            <a:ext cx="2605968" cy="143617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1000000,00 рублей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6143636" y="4643446"/>
            <a:ext cx="2516860" cy="1389326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650000,00 рублей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3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568952" cy="432047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 в рамках муниципальных программ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785794"/>
            <a:ext cx="2561861" cy="1785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832" y="908720"/>
            <a:ext cx="3440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молодежной политики  на территории муниципального образования сельское поселение Лемпино на 2018-2020 годы"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6388256" y="1124744"/>
            <a:ext cx="2088232" cy="960698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50000,00 рублей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4429132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в муниципальном образовании сельское поселение Лемпино на 2018-2020 годы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2571744"/>
            <a:ext cx="3357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Муниципальная программа "Укрепление пожарной безопасности на территории муниципального образования сельское поселение Лемпино на 2018-2020 годы"</a:t>
            </a:r>
            <a:endParaRPr lang="ru-RU" dirty="0"/>
          </a:p>
        </p:txBody>
      </p:sp>
      <p:pic>
        <p:nvPicPr>
          <p:cNvPr id="12" name="Picture 2" descr="C:\Users\Хозяйка\Desktop\отчет фото\тренажеры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428868"/>
            <a:ext cx="271469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право 14"/>
          <p:cNvSpPr/>
          <p:nvPr/>
        </p:nvSpPr>
        <p:spPr>
          <a:xfrm>
            <a:off x="251520" y="2928934"/>
            <a:ext cx="2605968" cy="143617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220000,00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6143636" y="4643446"/>
            <a:ext cx="2516860" cy="1389326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65000,00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C:\Users\Хозяйка\Desktop\отчет фото\покраска огр. храм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90980"/>
            <a:ext cx="2606663" cy="188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357430"/>
            <a:ext cx="3046152" cy="228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032612_1243_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4572008"/>
            <a:ext cx="2716890" cy="198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83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5"/>
            <a:ext cx="8424935" cy="432047"/>
          </a:xfrm>
        </p:spPr>
        <p:txBody>
          <a:bodyPr/>
          <a:lstStyle/>
          <a:p>
            <a:pPr algn="ctr"/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дорожного фонда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3108" y="980728"/>
            <a:ext cx="63893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трансфертов, получаемых из других бюджетов бюджетной системы Российской Федерации на финансовое обеспечение дорожной деятельности в отношении автомобильных дорог общего пользования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1811814"/>
            <a:ext cx="6418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/>
                <a:ea typeface="Times New Roman"/>
              </a:rPr>
              <a:t>денежных средств, поступающих в местный бюджет от уплаты неустоек (штрафов, пеней), а также от возмещения убытков муниципального заказчика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85786" y="2500306"/>
            <a:ext cx="7848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/>
                <a:ea typeface="Times New Roman"/>
              </a:rPr>
              <a:t>денежных средств, внесенных участником конкурса или аукциона, проводимых в целях заключения муниципального контракта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85054" y="2944109"/>
            <a:ext cx="4579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уплаты акцизов на дизельное топливо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054" y="3251886"/>
            <a:ext cx="8035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уплаты акцизов на моторные масла для дизельных и (или) карбюраторных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инжекторных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двигателей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5054" y="3775106"/>
            <a:ext cx="5587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уплаты акцизов на автомобильный бензин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054" y="4082884"/>
            <a:ext cx="6667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уплаты акцизов на прямогонный бензин</a:t>
            </a:r>
          </a:p>
        </p:txBody>
      </p:sp>
      <p:pic>
        <p:nvPicPr>
          <p:cNvPr id="10" name="Picture 5" descr="C:\Users\Хозяйка\Desktop\отчет фото\ремонт дорог\20170815_1529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929066"/>
            <a:ext cx="3540498" cy="259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Users\Хозяйка\Desktop\отчет фото\ремонт дорог\20170808_124006.jpg"/>
          <p:cNvPicPr>
            <a:picLocks noChangeAspect="1" noChangeArrowheads="1"/>
          </p:cNvPicPr>
          <p:nvPr/>
        </p:nvPicPr>
        <p:blipFill>
          <a:blip r:embed="rId3" cstate="print"/>
          <a:srcRect b="9561"/>
          <a:stretch>
            <a:fillRect/>
          </a:stretch>
        </p:blipFill>
        <p:spPr bwMode="auto">
          <a:xfrm>
            <a:off x="1000100" y="928670"/>
            <a:ext cx="1000132" cy="146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Хозяйка\Desktop\отчет фото\ремонт дорог\20170808_123129.jpg"/>
          <p:cNvPicPr>
            <a:picLocks noChangeAspect="1" noChangeArrowheads="1"/>
          </p:cNvPicPr>
          <p:nvPr/>
        </p:nvPicPr>
        <p:blipFill>
          <a:blip r:embed="rId4"/>
          <a:srcRect b="9373"/>
          <a:stretch>
            <a:fillRect/>
          </a:stretch>
        </p:blipFill>
        <p:spPr bwMode="auto">
          <a:xfrm>
            <a:off x="1857356" y="4500570"/>
            <a:ext cx="1510459" cy="223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9665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843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Бюджетный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закон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06.10.03 № 131-ФЗ «Об общих принципах организации местного самоуправления в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Решение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сельского поселения Лемпино от 31.10.2016 № 188 «Об утверждении  Положения о бюджетном процессе сельского поселения Лемпино»,;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Устав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Лемпино;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Постановление от 28.11.2017 г. № 119 «О назначении публичных слушаний по проекту бюджета муниципального образования сельское поселение Лемпино на 2018 год и плановый период 2019-2020 годы»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476672"/>
            <a:ext cx="5475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7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57166"/>
            <a:ext cx="6858047" cy="60722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udget_2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47687"/>
            <a:ext cx="8643998" cy="5762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1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39" r="39"/>
          <a:stretch>
            <a:fillRect/>
          </a:stretch>
        </p:blipFill>
        <p:spPr>
          <a:xfrm>
            <a:off x="3657600" y="0"/>
            <a:ext cx="5486400" cy="4114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2819712" cy="280945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Сравнительный анализ по доходам проекта бюджета 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2018 год и плановый период 2019-2020 годы</a:t>
            </a:r>
            <a:endParaRPr lang="ru-RU" sz="2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8172397" y="3999081"/>
            <a:ext cx="86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8569805"/>
              </p:ext>
            </p:extLst>
          </p:nvPr>
        </p:nvGraphicFramePr>
        <p:xfrm>
          <a:off x="142844" y="4437112"/>
          <a:ext cx="8786874" cy="1849408"/>
        </p:xfrm>
        <a:graphic>
          <a:graphicData uri="http://schemas.openxmlformats.org/presentationml/2006/ole">
            <p:oleObj spid="_x0000_s1028" name="Лист" r:id="rId5" imgW="8039167" imgH="1295527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157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357158" y="1285860"/>
          <a:ext cx="335758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5" y="214290"/>
            <a:ext cx="378621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Налоговые доходы сельского поселения Лемпино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24" y="1071546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214290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 сельского поселения Лемпино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786314" y="1397000"/>
          <a:ext cx="4000528" cy="474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00430" y="1000108"/>
            <a:ext cx="6655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260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доходы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поселения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Лемпино (налоговые и неналоговые)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6416" y="764704"/>
            <a:ext cx="643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1402279"/>
              </p:ext>
            </p:extLst>
          </p:nvPr>
        </p:nvGraphicFramePr>
        <p:xfrm>
          <a:off x="323529" y="980146"/>
          <a:ext cx="8543038" cy="4608147"/>
        </p:xfrm>
        <a:graphic>
          <a:graphicData uri="http://schemas.openxmlformats.org/drawingml/2006/table">
            <a:tbl>
              <a:tblPr/>
              <a:tblGrid>
                <a:gridCol w="4680519"/>
                <a:gridCol w="1420246"/>
                <a:gridCol w="1209662"/>
                <a:gridCol w="1232611"/>
              </a:tblGrid>
              <a:tr h="606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8052" marR="8052" marT="8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8052" marR="8052" marT="8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8052" marR="8052" marT="8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8052" marR="8052" marT="8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2 743,00000</a:t>
                      </a: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2 790,00000</a:t>
                      </a: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2 830,00000</a:t>
                      </a: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доходы физических лиц </a:t>
                      </a: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225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710,61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799,94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799,94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32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0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7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пошлина за совершение нотариальных действий </a:t>
                      </a: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90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имущества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52" marR="8052" marT="8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512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357158" y="428604"/>
          <a:ext cx="8286808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</TotalTime>
  <Words>911</Words>
  <Application>Microsoft Office PowerPoint</Application>
  <PresentationFormat>Экран (4:3)</PresentationFormat>
  <Paragraphs>264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Лист</vt:lpstr>
      <vt:lpstr>Проект решения Совета депутатов об утверждении бюджета Муниципального образования сельское поселение Лемпино  на 2018 год и плановый период 2019-2020 годы </vt:lpstr>
      <vt:lpstr>Слайд 2</vt:lpstr>
      <vt:lpstr>Слайд 3</vt:lpstr>
      <vt:lpstr>Слайд 4</vt:lpstr>
      <vt:lpstr>Слайд 5</vt:lpstr>
      <vt:lpstr>Сравнительный анализ по доходам проекта бюджета на 2018 год и плановый период 2019-2020 годы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Структура расходов бюджета сельского поселения Лемпино на 2018 год</vt:lpstr>
      <vt:lpstr>Бюджет сельского поселения в рамках муниципальных программ</vt:lpstr>
      <vt:lpstr>Бюджет сельского поселения в рамках муниципальных программ</vt:lpstr>
      <vt:lpstr>Бюджет сельского поселения в рамках муниципальных программ</vt:lpstr>
      <vt:lpstr>Объем бюджетных ассигнований дорожного фонда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67</cp:revision>
  <dcterms:created xsi:type="dcterms:W3CDTF">2017-04-21T03:40:00Z</dcterms:created>
  <dcterms:modified xsi:type="dcterms:W3CDTF">2018-02-19T06:22:48Z</dcterms:modified>
</cp:coreProperties>
</file>