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  <p:sldId id="268" r:id="rId11"/>
    <p:sldId id="266" r:id="rId12"/>
    <p:sldId id="270" r:id="rId13"/>
    <p:sldId id="267" r:id="rId14"/>
    <p:sldId id="271" r:id="rId15"/>
    <p:sldId id="265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60A"/>
    <a:srgbClr val="B0E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Анализ поступления собственных доходов</a:t>
            </a:r>
          </a:p>
        </c:rich>
      </c:tx>
      <c:layout>
        <c:manualLayout>
          <c:xMode val="edge"/>
          <c:yMode val="edge"/>
          <c:x val="0.1661108835129430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поступления собственных доходов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12B60A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3326802639906424E-2"/>
                  <c:y val="0.10403143037017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1600284113250838E-3"/>
                  <c:y val="2.17288026198147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0681522277799346"/>
                  <c:y val="-2.367964406071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от сдачи в аренду имущества</c:v>
                </c:pt>
                <c:pt idx="6">
                  <c:v>Прочие доходы от использования имущества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Штрафы, санкции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1458.6</c:v>
                </c:pt>
                <c:pt idx="1">
                  <c:v>83.2</c:v>
                </c:pt>
                <c:pt idx="2">
                  <c:v>26.6</c:v>
                </c:pt>
                <c:pt idx="3">
                  <c:v>103.3</c:v>
                </c:pt>
                <c:pt idx="4">
                  <c:v>1.1000000000000001</c:v>
                </c:pt>
                <c:pt idx="5">
                  <c:v>45.6</c:v>
                </c:pt>
                <c:pt idx="6">
                  <c:v>40.9</c:v>
                </c:pt>
                <c:pt idx="7">
                  <c:v>66.400000000000006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31536441092E-2"/>
          <c:y val="2.507827731819004E-2"/>
          <c:w val="0.74754666030449479"/>
          <c:h val="0.61726971856928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Государственная пошлина</c:v>
                </c:pt>
                <c:pt idx="4">
                  <c:v>Доходы от реализации имущества</c:v>
                </c:pt>
                <c:pt idx="5">
                  <c:v>Единый сельскохозяйственный налог</c:v>
                </c:pt>
                <c:pt idx="6">
                  <c:v>Доходы от сдачи в аренду имущества</c:v>
                </c:pt>
                <c:pt idx="7">
                  <c:v>Прочие доходы от использования имущества</c:v>
                </c:pt>
                <c:pt idx="8">
                  <c:v>Доходы от оказания платных услуг и компенсации затрат</c:v>
                </c:pt>
                <c:pt idx="9">
                  <c:v>Штрафы,санкции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1337.9</c:v>
                </c:pt>
                <c:pt idx="1">
                  <c:v>55.6</c:v>
                </c:pt>
                <c:pt idx="2">
                  <c:v>170.5</c:v>
                </c:pt>
                <c:pt idx="3">
                  <c:v>2</c:v>
                </c:pt>
                <c:pt idx="4">
                  <c:v>120</c:v>
                </c:pt>
                <c:pt idx="5">
                  <c:v>82.7</c:v>
                </c:pt>
                <c:pt idx="6">
                  <c:v>125.7</c:v>
                </c:pt>
                <c:pt idx="7">
                  <c:v>52.5</c:v>
                </c:pt>
                <c:pt idx="8">
                  <c:v>53.8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Государственная пошлина</c:v>
                </c:pt>
                <c:pt idx="4">
                  <c:v>Доходы от реализации имущества</c:v>
                </c:pt>
                <c:pt idx="5">
                  <c:v>Единый сельскохозяйственный налог</c:v>
                </c:pt>
                <c:pt idx="6">
                  <c:v>Доходы от сдачи в аренду имущества</c:v>
                </c:pt>
                <c:pt idx="7">
                  <c:v>Прочие доходы от использования имущества</c:v>
                </c:pt>
                <c:pt idx="8">
                  <c:v>Доходы от оказания платных услуг и компенсации затрат</c:v>
                </c:pt>
                <c:pt idx="9">
                  <c:v>Штрафы,санкции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1458.6</c:v>
                </c:pt>
                <c:pt idx="1">
                  <c:v>26.6</c:v>
                </c:pt>
                <c:pt idx="2">
                  <c:v>103.3</c:v>
                </c:pt>
                <c:pt idx="3">
                  <c:v>1.1000000000000001</c:v>
                </c:pt>
                <c:pt idx="4">
                  <c:v>0</c:v>
                </c:pt>
                <c:pt idx="5">
                  <c:v>83.2</c:v>
                </c:pt>
                <c:pt idx="6">
                  <c:v>45.6</c:v>
                </c:pt>
                <c:pt idx="7">
                  <c:v>40.9</c:v>
                </c:pt>
                <c:pt idx="8">
                  <c:v>66.400000000000006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93952"/>
        <c:axId val="31868032"/>
      </c:barChart>
      <c:catAx>
        <c:axId val="2929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31868032"/>
        <c:crosses val="autoZero"/>
        <c:auto val="1"/>
        <c:lblAlgn val="ctr"/>
        <c:lblOffset val="100"/>
        <c:noMultiLvlLbl val="0"/>
      </c:catAx>
      <c:valAx>
        <c:axId val="318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293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35700971496989E-2"/>
          <c:y val="1.3318680513161768E-2"/>
          <c:w val="0.81761578960362424"/>
          <c:h val="0.56310123617421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</c:v>
                </c:pt>
                <c:pt idx="1">
                  <c:v>Дотации на обеспечение сбалансированности бюджетов</c:v>
                </c:pt>
                <c:pt idx="2">
                  <c:v>Прочие межбюджетные трансферты</c:v>
                </c:pt>
                <c:pt idx="3">
                  <c:v>ЗАГС</c:v>
                </c:pt>
                <c:pt idx="4">
                  <c:v>ВУС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7771.6</c:v>
                </c:pt>
                <c:pt idx="1">
                  <c:v>12260.6</c:v>
                </c:pt>
                <c:pt idx="2">
                  <c:v>3605</c:v>
                </c:pt>
                <c:pt idx="3">
                  <c:v>9.8000000000000007</c:v>
                </c:pt>
                <c:pt idx="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</c:v>
                </c:pt>
                <c:pt idx="1">
                  <c:v>Дотации на обеспечение сбалансированности бюджетов</c:v>
                </c:pt>
                <c:pt idx="2">
                  <c:v>Прочие межбюджетные трансферты</c:v>
                </c:pt>
                <c:pt idx="3">
                  <c:v>ЗАГС</c:v>
                </c:pt>
                <c:pt idx="4">
                  <c:v>ВУС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6972.8</c:v>
                </c:pt>
                <c:pt idx="1">
                  <c:v>14300</c:v>
                </c:pt>
                <c:pt idx="2">
                  <c:v>3702.5</c:v>
                </c:pt>
                <c:pt idx="3">
                  <c:v>6.9</c:v>
                </c:pt>
                <c:pt idx="4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6880"/>
        <c:axId val="32348416"/>
      </c:barChart>
      <c:catAx>
        <c:axId val="3234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round/>
          </a:ln>
        </c:spPr>
        <c:txPr>
          <a:bodyPr rot="-5400000" vert="horz" anchor="b" anchorCtr="1"/>
          <a:lstStyle/>
          <a:p>
            <a:pPr>
              <a:defRPr sz="1000">
                <a:effectLst/>
              </a:defRPr>
            </a:pPr>
            <a:endParaRPr lang="ru-RU"/>
          </a:p>
        </c:txPr>
        <c:crossAx val="32348416"/>
        <c:crosses val="autoZero"/>
        <c:auto val="1"/>
        <c:lblAlgn val="ctr"/>
        <c:lblOffset val="100"/>
        <c:noMultiLvlLbl val="0"/>
      </c:catAx>
      <c:valAx>
        <c:axId val="32348416"/>
        <c:scaling>
          <c:orientation val="minMax"/>
          <c:max val="1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346880"/>
        <c:crosses val="autoZero"/>
        <c:crossBetween val="between"/>
        <c:majorUnit val="500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40335992123724"/>
          <c:y val="1.0374664252991498E-2"/>
          <c:w val="0.73800763028713823"/>
          <c:h val="0.54892226027173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ВУС</c:v>
                </c:pt>
                <c:pt idx="2">
                  <c:v>Защита населения и территории от ЧС</c:v>
                </c:pt>
                <c:pt idx="3">
                  <c:v>Дорожное хозяйство</c:v>
                </c:pt>
                <c:pt idx="4">
                  <c:v>ЗАГС</c:v>
                </c:pt>
                <c:pt idx="5">
                  <c:v>Связь и информатика</c:v>
                </c:pt>
                <c:pt idx="6">
                  <c:v>Благоустройство</c:v>
                </c:pt>
                <c:pt idx="7">
                  <c:v>Молодежная политика</c:v>
                </c:pt>
                <c:pt idx="8">
                  <c:v>Пенсионное обеспечение</c:v>
                </c:pt>
                <c:pt idx="9">
                  <c:v>Прочие межбюджетные трансферты</c:v>
                </c:pt>
                <c:pt idx="10">
                  <c:v>Другие вопросы в области национальной экономи</c:v>
                </c:pt>
                <c:pt idx="11">
                  <c:v>Охрана окружающей среды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15372.8</c:v>
                </c:pt>
                <c:pt idx="1">
                  <c:v>40.9</c:v>
                </c:pt>
                <c:pt idx="2">
                  <c:v>1126.0999999999999</c:v>
                </c:pt>
                <c:pt idx="3">
                  <c:v>227.8</c:v>
                </c:pt>
                <c:pt idx="4">
                  <c:v>9.8000000000000007</c:v>
                </c:pt>
                <c:pt idx="5">
                  <c:v>281.10000000000002</c:v>
                </c:pt>
                <c:pt idx="6">
                  <c:v>744.9</c:v>
                </c:pt>
                <c:pt idx="7">
                  <c:v>30</c:v>
                </c:pt>
                <c:pt idx="8">
                  <c:v>60</c:v>
                </c:pt>
                <c:pt idx="9">
                  <c:v>7539.8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ВУС</c:v>
                </c:pt>
                <c:pt idx="2">
                  <c:v>Защита населения и территории от ЧС</c:v>
                </c:pt>
                <c:pt idx="3">
                  <c:v>Дорожное хозяйство</c:v>
                </c:pt>
                <c:pt idx="4">
                  <c:v>ЗАГС</c:v>
                </c:pt>
                <c:pt idx="5">
                  <c:v>Связь и информатика</c:v>
                </c:pt>
                <c:pt idx="6">
                  <c:v>Благоустройство</c:v>
                </c:pt>
                <c:pt idx="7">
                  <c:v>Молодежная политика</c:v>
                </c:pt>
                <c:pt idx="8">
                  <c:v>Пенсионное обеспечение</c:v>
                </c:pt>
                <c:pt idx="9">
                  <c:v>Прочие межбюджетные трансферты</c:v>
                </c:pt>
                <c:pt idx="10">
                  <c:v>Другие вопросы в области национальной экономи</c:v>
                </c:pt>
                <c:pt idx="11">
                  <c:v>Охрана окружающей среды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16965.8</c:v>
                </c:pt>
                <c:pt idx="1">
                  <c:v>44.5</c:v>
                </c:pt>
                <c:pt idx="2">
                  <c:v>111</c:v>
                </c:pt>
                <c:pt idx="3">
                  <c:v>159.5</c:v>
                </c:pt>
                <c:pt idx="4">
                  <c:v>6.9</c:v>
                </c:pt>
                <c:pt idx="5">
                  <c:v>1021.4</c:v>
                </c:pt>
                <c:pt idx="6">
                  <c:v>1887.6</c:v>
                </c:pt>
                <c:pt idx="7">
                  <c:v>10</c:v>
                </c:pt>
                <c:pt idx="8">
                  <c:v>60</c:v>
                </c:pt>
                <c:pt idx="9">
                  <c:v>6926.3</c:v>
                </c:pt>
                <c:pt idx="10">
                  <c:v>25</c:v>
                </c:pt>
                <c:pt idx="11">
                  <c:v>442.4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2096"/>
        <c:axId val="32693632"/>
      </c:barChart>
      <c:catAx>
        <c:axId val="32692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32693632"/>
        <c:crosses val="autoZero"/>
        <c:auto val="1"/>
        <c:lblAlgn val="ctr"/>
        <c:lblOffset val="100"/>
        <c:noMultiLvlLbl val="0"/>
      </c:catAx>
      <c:valAx>
        <c:axId val="32693632"/>
        <c:scaling>
          <c:orientation val="minMax"/>
          <c:max val="17000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spPr>
          <a:noFill/>
          <a:ln cap="flat" cmpd="tri">
            <a:solidFill>
              <a:schemeClr val="tx1"/>
            </a:solidFill>
            <a:prstDash val="sysDash"/>
          </a:ln>
        </c:spPr>
        <c:txPr>
          <a:bodyPr anchor="ctr" anchorCtr="1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692096"/>
        <c:crosses val="autoZero"/>
        <c:crossBetween val="between"/>
        <c:majorUnit val="1000"/>
        <c:minorUnit val="4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31750440427253"/>
          <c:y val="2.4728799272449128E-2"/>
          <c:w val="0.80503852746520232"/>
          <c:h val="0.799883161130244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259.89999999999998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43936"/>
        <c:axId val="23145472"/>
        <c:axId val="0"/>
      </c:bar3DChart>
      <c:catAx>
        <c:axId val="231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45472"/>
        <c:crosses val="autoZero"/>
        <c:auto val="1"/>
        <c:lblAlgn val="ctr"/>
        <c:lblOffset val="100"/>
        <c:noMultiLvlLbl val="0"/>
      </c:catAx>
      <c:valAx>
        <c:axId val="23145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тыс.руб</a:t>
                </a:r>
                <a:r>
                  <a:rPr lang="ru-RU" sz="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574725824114781E-2"/>
              <c:y val="2.74247721424176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14393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60F2-F6F5-472C-8EEE-4A582F3C5BF5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27E5-40F9-4160-BCF1-C5AEF8FE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7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8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59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6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1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4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85935F-D398-4DFF-B771-D11FB6F3CCC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69122D-B4FF-4517-83E3-0D44070E7F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8028384"/>
            <a:ext cx="3456383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экономики и финансов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9" y="1547666"/>
            <a:ext cx="6264696" cy="4968551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</a:t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Лемпино за </a:t>
            </a: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24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4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24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24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4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61353924"/>
              </p:ext>
            </p:extLst>
          </p:nvPr>
        </p:nvGraphicFramePr>
        <p:xfrm>
          <a:off x="353283" y="1763688"/>
          <a:ext cx="6480720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24" y="539552"/>
            <a:ext cx="68133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Сравнительный анализ исполнения расходов бюджета за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2015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2016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годы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264" y="129668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42" y="69473"/>
            <a:ext cx="674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Другие общегосударственные расходы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" y="1043609"/>
            <a:ext cx="3273450" cy="2455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86196" y="1475657"/>
            <a:ext cx="311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/>
                <a:ea typeface="Times New Roman"/>
              </a:rPr>
              <a:t>В </a:t>
            </a:r>
            <a:r>
              <a:rPr lang="ru-RU" sz="1500" dirty="0">
                <a:latin typeface="Times New Roman"/>
                <a:ea typeface="Times New Roman"/>
              </a:rPr>
              <a:t>рамках муниципальной программы «Доступная среда Нефтеюганского района  на 2014-2020 годы» </a:t>
            </a:r>
            <a:r>
              <a:rPr lang="ru-RU" sz="1500" dirty="0" smtClean="0">
                <a:latin typeface="Times New Roman"/>
                <a:ea typeface="Times New Roman"/>
              </a:rPr>
              <a:t>приобретен </a:t>
            </a:r>
            <a:r>
              <a:rPr lang="ru-RU" sz="1500" dirty="0">
                <a:latin typeface="Times New Roman"/>
                <a:ea typeface="Times New Roman"/>
              </a:rPr>
              <a:t>автобуса для перевозки инвалидов и маломобильных групп населения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394" y="3694837"/>
            <a:ext cx="648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Защита населения и территории от последствий чрезвычайных ситуаций природного и техногенного характера, гражданская оборона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96" y="5652121"/>
            <a:ext cx="2987460" cy="22322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95" y="5652121"/>
            <a:ext cx="3241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/>
                <a:ea typeface="Times New Roman"/>
              </a:rPr>
              <a:t>Выделены </a:t>
            </a:r>
            <a:r>
              <a:rPr lang="ru-RU" sz="1500" dirty="0">
                <a:latin typeface="Times New Roman"/>
                <a:ea typeface="Times New Roman"/>
              </a:rPr>
              <a:t>денежные средства </a:t>
            </a:r>
            <a:r>
              <a:rPr lang="ru-RU" sz="1500" dirty="0" smtClean="0">
                <a:latin typeface="Times New Roman"/>
                <a:ea typeface="Times New Roman"/>
              </a:rPr>
              <a:t>из </a:t>
            </a:r>
            <a:r>
              <a:rPr lang="ru-RU" sz="1500" dirty="0">
                <a:latin typeface="Times New Roman"/>
                <a:ea typeface="Times New Roman"/>
              </a:rPr>
              <a:t>резервного фонда на оказание единовременной материальной помощи двум семьям, пострадавшим в результате пожара на территории сельского поселения Лемпино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663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23528"/>
            <a:ext cx="61926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6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Другие вопросы в области национальной безопасности и правоохранительной деятельности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" y="1691681"/>
            <a:ext cx="3312367" cy="2232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3016" y="1691680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latin typeface="Times New Roman"/>
              <a:ea typeface="Times New Roman"/>
            </a:endParaRPr>
          </a:p>
          <a:p>
            <a:r>
              <a:rPr lang="ru-RU" sz="1500" dirty="0" smtClean="0">
                <a:latin typeface="Times New Roman"/>
                <a:ea typeface="Times New Roman"/>
              </a:rPr>
              <a:t>Направлены денежные средства на материальное </a:t>
            </a:r>
            <a:r>
              <a:rPr lang="ru-RU" sz="1500" dirty="0">
                <a:latin typeface="Times New Roman"/>
                <a:ea typeface="Times New Roman"/>
              </a:rPr>
              <a:t>стимулирование граждан, участвующих в охране общественного порядка, пресечении преступлений и иных </a:t>
            </a:r>
            <a:r>
              <a:rPr lang="ru-RU" sz="1500" dirty="0" smtClean="0">
                <a:latin typeface="Times New Roman"/>
                <a:ea typeface="Times New Roman"/>
              </a:rPr>
              <a:t>правонарушений</a:t>
            </a:r>
          </a:p>
          <a:p>
            <a:endParaRPr lang="ru-RU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23928"/>
            <a:ext cx="3132348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633" y="3923928"/>
            <a:ext cx="30963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1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Приобретен видеорегистратор для о</a:t>
            </a:r>
            <a:r>
              <a:rPr lang="ru-RU" sz="1500" dirty="0" smtClean="0">
                <a:latin typeface="Times New Roman"/>
                <a:ea typeface="Times New Roman"/>
              </a:rPr>
              <a:t>снащения </a:t>
            </a:r>
            <a:r>
              <a:rPr lang="ru-RU" sz="1500" dirty="0">
                <a:latin typeface="Times New Roman"/>
                <a:ea typeface="Times New Roman"/>
              </a:rPr>
              <a:t>избирательных участков инженерно-техническими </a:t>
            </a:r>
            <a:r>
              <a:rPr lang="ru-RU" sz="1500" dirty="0" smtClean="0">
                <a:latin typeface="Times New Roman"/>
                <a:ea typeface="Times New Roman"/>
              </a:rPr>
              <a:t>средствами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0349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4103586"/>
              </p:ext>
            </p:extLst>
          </p:nvPr>
        </p:nvGraphicFramePr>
        <p:xfrm>
          <a:off x="116632" y="1763689"/>
          <a:ext cx="4032448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80" y="251520"/>
            <a:ext cx="59766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7012" y="1763689"/>
            <a:ext cx="28443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Уличное освещение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Выполнены работы по техническому обслуживанию электрооборудования уличного освещения;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муниципального жилфонда</a:t>
            </a:r>
            <a:endParaRPr lang="ru-RU" dirty="0"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Техническая инвентаризация и паспортизация жилых и нежилых помещений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/>
                <a:ea typeface="Times New Roman"/>
              </a:rPr>
              <a:t>Приобретены качели, беседки, песочницы, спортивные тренажеры, ограждения для детских игровых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1772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611560"/>
            <a:ext cx="61926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6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Охрана окружающей среды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1" y="6444208"/>
            <a:ext cx="238125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166181"/>
            <a:ext cx="3077560" cy="2214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3419872"/>
            <a:ext cx="2826124" cy="2219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0" y="3779912"/>
            <a:ext cx="3092632" cy="2201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20" y="6187410"/>
            <a:ext cx="2924944" cy="19423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48582" y="1534811"/>
            <a:ext cx="3166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Благоустроены контейнерные площадки, приобретены мусорные контейнера и металлические крышки для контейнеров, вывоз сточных вод (жидкие бытовые отходы)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0808" y="672188"/>
            <a:ext cx="3816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Дефицит бюджета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50215"/>
              </p:ext>
            </p:extLst>
          </p:nvPr>
        </p:nvGraphicFramePr>
        <p:xfrm>
          <a:off x="116632" y="1619672"/>
          <a:ext cx="6552728" cy="2313214"/>
        </p:xfrm>
        <a:graphic>
          <a:graphicData uri="http://schemas.openxmlformats.org/drawingml/2006/table">
            <a:tbl>
              <a:tblPr/>
              <a:tblGrid>
                <a:gridCol w="1512168"/>
                <a:gridCol w="1800200"/>
                <a:gridCol w="1512168"/>
                <a:gridCol w="1728192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705" marR="6705" marT="6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Неисполненные назначения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6705" marR="6705" marT="6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1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705" marR="6705" marT="6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-26 659,5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-26 858,4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1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705" marR="6705" marT="6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27 660,4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62" y="4489698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6" y="1090111"/>
            <a:ext cx="5280496" cy="103361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Нормативная база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0688" y="2195738"/>
            <a:ext cx="5544616" cy="6264694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Бюджетный </a:t>
            </a:r>
            <a:r>
              <a:rPr lang="ru-RU" dirty="0"/>
              <a:t>кодекса Российской </a:t>
            </a:r>
            <a:r>
              <a:rPr lang="ru-RU" dirty="0" smtClean="0"/>
              <a:t>Федерации;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Федеральный закон </a:t>
            </a:r>
            <a:r>
              <a:rPr lang="ru-RU" dirty="0"/>
              <a:t>от 06.10.03 № 131-ФЗ «Об общих принципах организации местного самоуправления в Российской Федерации</a:t>
            </a:r>
            <a:r>
              <a:rPr lang="ru-RU" dirty="0" smtClean="0"/>
              <a:t>»;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Решение </a:t>
            </a:r>
            <a:r>
              <a:rPr lang="ru-RU" dirty="0"/>
              <a:t>Совета депутатов сельского поселения Лемпино </a:t>
            </a:r>
            <a:r>
              <a:rPr lang="ru-RU" dirty="0" smtClean="0"/>
              <a:t>от 31.03.2015 №94 «Об утверждении  Положения о бюджетном процессе сельского поселения Лемпино»;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Устав </a:t>
            </a:r>
            <a:r>
              <a:rPr lang="ru-RU" dirty="0"/>
              <a:t>сельского поселения Лемпино</a:t>
            </a:r>
          </a:p>
        </p:txBody>
      </p:sp>
    </p:spTree>
    <p:extLst>
      <p:ext uri="{BB962C8B-B14F-4D97-AF65-F5344CB8AC3E}">
        <p14:creationId xmlns:p14="http://schemas.microsoft.com/office/powerpoint/2010/main" val="17439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3" y="755578"/>
            <a:ext cx="5904655" cy="1937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Структура </a:t>
            </a: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органов 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местного самоуправления поселения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0688" y="2627784"/>
            <a:ext cx="5616624" cy="5002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Глава сельского поселения – 1 единица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Главный специалист – 2 единицы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Ведущий специалист – 2 единицы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Бухгалтер – 1 единица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Секретарь – 1 единица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Специалист военно-учетного стола – 0,25 единиц</a:t>
            </a:r>
            <a:endParaRPr lang="ru-RU" dirty="0"/>
          </a:p>
          <a:p>
            <a:pPr marL="0" indent="0">
              <a:buNone/>
            </a:pPr>
            <a:endParaRPr lang="ru-RU" dirty="0" smtClean="0"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ea typeface="Times New Roman"/>
              </a:rPr>
              <a:t>Штатная </a:t>
            </a:r>
            <a:r>
              <a:rPr lang="ru-RU" dirty="0">
                <a:ea typeface="Times New Roman"/>
              </a:rPr>
              <a:t>численность по состоянию на 01 января </a:t>
            </a:r>
            <a:r>
              <a:rPr lang="ru-RU" dirty="0" smtClean="0">
                <a:ea typeface="Times New Roman"/>
              </a:rPr>
              <a:t>2017 </a:t>
            </a:r>
            <a:r>
              <a:rPr lang="ru-RU" dirty="0">
                <a:ea typeface="Times New Roman"/>
              </a:rPr>
              <a:t>года 7,25 единиц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1" y="1907704"/>
            <a:ext cx="6480719" cy="676875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2656" y="179512"/>
            <a:ext cx="6264696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Анализ исполнения </a:t>
            </a:r>
          </a:p>
          <a:p>
            <a:pPr marL="45720" indent="0" algn="ctr">
              <a:buNone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доходов бюджета сельского </a:t>
            </a:r>
          </a:p>
          <a:p>
            <a:pPr marL="45720" indent="0" algn="ctr">
              <a:buNone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поселения Лемпино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00360"/>
              </p:ext>
            </p:extLst>
          </p:nvPr>
        </p:nvGraphicFramePr>
        <p:xfrm>
          <a:off x="0" y="1979713"/>
          <a:ext cx="6858000" cy="6570631"/>
        </p:xfrm>
        <a:graphic>
          <a:graphicData uri="http://schemas.openxmlformats.org/drawingml/2006/table">
            <a:tbl>
              <a:tblPr/>
              <a:tblGrid>
                <a:gridCol w="2226871"/>
                <a:gridCol w="1455879"/>
                <a:gridCol w="1091909"/>
                <a:gridCol w="946321"/>
                <a:gridCol w="1137020"/>
              </a:tblGrid>
              <a:tr h="965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План первоначальный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План уточненный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Исполнено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исполнения к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уточненному плану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6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составляющего казну поселений (за исключением земельных участков)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9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использования имущества и  прав, находящихся  в  государственной  и  муниципальной собственности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возмещения ущерба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ИТОГО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3296" y="1547664"/>
            <a:ext cx="694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5797332"/>
              </p:ext>
            </p:extLst>
          </p:nvPr>
        </p:nvGraphicFramePr>
        <p:xfrm>
          <a:off x="116632" y="179512"/>
          <a:ext cx="6624736" cy="85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6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36826162"/>
              </p:ext>
            </p:extLst>
          </p:nvPr>
        </p:nvGraphicFramePr>
        <p:xfrm>
          <a:off x="188640" y="1835696"/>
          <a:ext cx="6408713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6672" y="107504"/>
            <a:ext cx="61206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</a:p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собственных доходов в </a:t>
            </a:r>
          </a:p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Лемпино </a:t>
            </a:r>
          </a:p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232" y="1763688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280" y="251520"/>
            <a:ext cx="6480720" cy="16561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Анализ исполнения </a:t>
            </a:r>
          </a:p>
          <a:p>
            <a:pPr marL="45720" indent="0" algn="ctr">
              <a:buNone/>
            </a:pPr>
            <a:r>
              <a:rPr lang="ru-RU" sz="2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бюджета </a:t>
            </a:r>
            <a:r>
              <a:rPr lang="ru-RU" sz="2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сельского поселения </a:t>
            </a:r>
            <a:r>
              <a:rPr lang="ru-RU" sz="2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Лемпино по </a:t>
            </a:r>
          </a:p>
          <a:p>
            <a:pPr marL="45720" indent="0" algn="ctr">
              <a:buNone/>
            </a:pPr>
            <a:r>
              <a:rPr lang="ru-RU" sz="2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безвозмездным поступлениям</a:t>
            </a:r>
          </a:p>
          <a:p>
            <a:pPr marL="45720" indent="0" algn="ctr">
              <a:buNone/>
            </a:pPr>
            <a:endParaRPr lang="ru-RU" sz="23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45720" indent="0" algn="r">
              <a:buNone/>
            </a:pP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59613"/>
              </p:ext>
            </p:extLst>
          </p:nvPr>
        </p:nvGraphicFramePr>
        <p:xfrm>
          <a:off x="188643" y="2123726"/>
          <a:ext cx="6480718" cy="5688633"/>
        </p:xfrm>
        <a:graphic>
          <a:graphicData uri="http://schemas.openxmlformats.org/drawingml/2006/table">
            <a:tbl>
              <a:tblPr/>
              <a:tblGrid>
                <a:gridCol w="2675396"/>
                <a:gridCol w="1056078"/>
                <a:gridCol w="877035"/>
                <a:gridCol w="953501"/>
                <a:gridCol w="918708"/>
              </a:tblGrid>
              <a:tr h="1049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8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поддержку мер по обеспечению сбалансированности бюджетов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91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2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поселений</a:t>
                      </a:r>
                    </a:p>
                  </a:txBody>
                  <a:tcPr marL="5406" marR="5406" marT="5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94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406" marR="5406" marT="5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25 026,8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25 026,7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21288" y="176368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31387000"/>
              </p:ext>
            </p:extLst>
          </p:nvPr>
        </p:nvGraphicFramePr>
        <p:xfrm>
          <a:off x="133782" y="1691680"/>
          <a:ext cx="6480720" cy="69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6713" y="179512"/>
            <a:ext cx="5760640" cy="129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00349E">
                  <a:lumMod val="75000"/>
                </a:srgbClr>
              </a:buClr>
              <a:buSzPct val="130000"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Сравнительный анализ по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00349E">
                  <a:lumMod val="75000"/>
                </a:srgbClr>
              </a:buClr>
              <a:buSzPct val="130000"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безвозмездным поступлениям   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00349E">
                  <a:lumMod val="75000"/>
                </a:srgbClr>
              </a:buClr>
              <a:buSzPct val="130000"/>
            </a:pP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2015-2016 </a:t>
            </a:r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годы</a:t>
            </a:r>
            <a:endParaRPr lang="ru-RU" sz="216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33256" y="1403067"/>
            <a:ext cx="864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4" y="537319"/>
            <a:ext cx="53686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Анализ исполнения</a:t>
            </a:r>
          </a:p>
          <a:p>
            <a:pPr algn="ctr"/>
            <a:r>
              <a:rPr lang="ru-RU" sz="216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расходов бюджета сельского поселения Лемпино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1248" y="1626848"/>
            <a:ext cx="832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91417"/>
              </p:ext>
            </p:extLst>
          </p:nvPr>
        </p:nvGraphicFramePr>
        <p:xfrm>
          <a:off x="116631" y="1842290"/>
          <a:ext cx="6624737" cy="6897836"/>
        </p:xfrm>
        <a:graphic>
          <a:graphicData uri="http://schemas.openxmlformats.org/drawingml/2006/table">
            <a:tbl>
              <a:tblPr/>
              <a:tblGrid>
                <a:gridCol w="3384377"/>
                <a:gridCol w="1224136"/>
                <a:gridCol w="864096"/>
                <a:gridCol w="1152128"/>
              </a:tblGrid>
              <a:tr h="42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Неисполненно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бюджета всего, в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29 549,70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27 660,40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1 889,30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муниципального самоуправления  (местное самоуправление)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1 286,20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1 264,80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21,40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органов власти местного самоуправления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4 473,60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4 353,30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Резервный фонды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расходы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11 746,00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11 347,70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44,50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3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947,00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159,50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787,50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1 039,80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1 021,40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266,70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259,8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1 675,70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1 627,80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47,90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823,70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6 962,60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6 926,30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36,30</a:t>
                      </a:r>
                    </a:p>
                  </a:txBody>
                  <a:tcPr marL="6139" marR="6139" marT="6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714</TotalTime>
  <Words>746</Words>
  <Application>Microsoft Office PowerPoint</Application>
  <PresentationFormat>Экран (4:3)</PresentationFormat>
  <Paragraphs>248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Годовой отчет   об исполнении   бюджета   сельского поселения   Лемпино за 2016 год  </vt:lpstr>
      <vt:lpstr>Нормативная база</vt:lpstr>
      <vt:lpstr>Структура  органов местного самоуправления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 об исполнении бюджета сельского поселения Лемпино за 2015 год</dc:title>
  <dc:creator>User</dc:creator>
  <cp:lastModifiedBy>User</cp:lastModifiedBy>
  <cp:revision>44</cp:revision>
  <dcterms:created xsi:type="dcterms:W3CDTF">2017-04-25T05:11:08Z</dcterms:created>
  <dcterms:modified xsi:type="dcterms:W3CDTF">2017-04-26T11:37:35Z</dcterms:modified>
</cp:coreProperties>
</file>