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1" r:id="rId10"/>
    <p:sldId id="268" r:id="rId11"/>
    <p:sldId id="266" r:id="rId12"/>
    <p:sldId id="267" r:id="rId13"/>
    <p:sldId id="265" r:id="rId14"/>
    <p:sldId id="269" r:id="rId1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Анализ поступления собственных доходов</a:t>
            </a:r>
          </a:p>
        </c:rich>
      </c:tx>
      <c:layout>
        <c:manualLayout>
          <c:xMode val="edge"/>
          <c:yMode val="edge"/>
          <c:x val="0.16611088351294301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поступления собственных доходов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3326802639906424E-2"/>
                  <c:y val="0.104031430370170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1600284113250838E-3"/>
                  <c:y val="2.17288026198147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0681522277799346"/>
                  <c:y val="-2.3679644060712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Доходы, от сдачи в аренду имущества</c:v>
                </c:pt>
                <c:pt idx="6">
                  <c:v>Прочие доходы от использования имущества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реализации имущества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1337.9</c:v>
                </c:pt>
                <c:pt idx="1">
                  <c:v>82.7</c:v>
                </c:pt>
                <c:pt idx="2">
                  <c:v>55.6</c:v>
                </c:pt>
                <c:pt idx="3">
                  <c:v>170.5</c:v>
                </c:pt>
                <c:pt idx="4">
                  <c:v>2</c:v>
                </c:pt>
                <c:pt idx="5">
                  <c:v>125.7</c:v>
                </c:pt>
                <c:pt idx="6">
                  <c:v>52.5</c:v>
                </c:pt>
                <c:pt idx="7">
                  <c:v>53.8</c:v>
                </c:pt>
                <c:pt idx="8">
                  <c:v>120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031536441092E-2"/>
          <c:y val="2.507827731819004E-2"/>
          <c:w val="0.74754666030449479"/>
          <c:h val="0.56539918132221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реализации имущества</c:v>
                </c:pt>
                <c:pt idx="5">
                  <c:v>Единый сельскохозяйственный налог</c:v>
                </c:pt>
                <c:pt idx="6">
                  <c:v>Доходы от сдачи в аренду имущества</c:v>
                </c:pt>
                <c:pt idx="7">
                  <c:v>Прочие доходы от использования имущества</c:v>
                </c:pt>
                <c:pt idx="8">
                  <c:v>Доходы от оказания платных услуг и компенсации затрат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1244.7</c:v>
                </c:pt>
                <c:pt idx="1">
                  <c:v>33</c:v>
                </c:pt>
                <c:pt idx="2">
                  <c:v>119</c:v>
                </c:pt>
                <c:pt idx="3">
                  <c:v>1.5</c:v>
                </c:pt>
                <c:pt idx="4">
                  <c:v>0</c:v>
                </c:pt>
                <c:pt idx="5">
                  <c:v>0</c:v>
                </c:pt>
                <c:pt idx="6">
                  <c:v>49.7</c:v>
                </c:pt>
                <c:pt idx="7">
                  <c:v>55.1</c:v>
                </c:pt>
                <c:pt idx="8">
                  <c:v>142.5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реализации имущества</c:v>
                </c:pt>
                <c:pt idx="5">
                  <c:v>Единый сельскохозяйственный налог</c:v>
                </c:pt>
                <c:pt idx="6">
                  <c:v>Доходы от сдачи в аренду имущества</c:v>
                </c:pt>
                <c:pt idx="7">
                  <c:v>Прочие доходы от использования имущества</c:v>
                </c:pt>
                <c:pt idx="8">
                  <c:v>Доходы от оказания платных услуг и компенсации затрат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1337.9</c:v>
                </c:pt>
                <c:pt idx="1">
                  <c:v>55.6</c:v>
                </c:pt>
                <c:pt idx="2">
                  <c:v>170.5</c:v>
                </c:pt>
                <c:pt idx="3">
                  <c:v>2</c:v>
                </c:pt>
                <c:pt idx="4">
                  <c:v>120</c:v>
                </c:pt>
                <c:pt idx="5">
                  <c:v>82.7</c:v>
                </c:pt>
                <c:pt idx="6">
                  <c:v>125.7</c:v>
                </c:pt>
                <c:pt idx="7">
                  <c:v>52.5</c:v>
                </c:pt>
                <c:pt idx="8">
                  <c:v>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84064"/>
        <c:axId val="53055488"/>
      </c:barChart>
      <c:catAx>
        <c:axId val="5298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53055488"/>
        <c:crosses val="autoZero"/>
        <c:auto val="1"/>
        <c:lblAlgn val="ctr"/>
        <c:lblOffset val="100"/>
        <c:noMultiLvlLbl val="0"/>
      </c:catAx>
      <c:valAx>
        <c:axId val="530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984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35700971496989E-2"/>
          <c:y val="1.2668552291440699E-2"/>
          <c:w val="0.81761578960362424"/>
          <c:h val="0.63600192762087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на обеспечение сбалансированности бюджетов</c:v>
                </c:pt>
                <c:pt idx="2">
                  <c:v>Прочие межбюджетные трансферты</c:v>
                </c:pt>
                <c:pt idx="3">
                  <c:v>ЗАГС</c:v>
                </c:pt>
                <c:pt idx="4">
                  <c:v>ВУС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5352.7</c:v>
                </c:pt>
                <c:pt idx="1">
                  <c:v>13933.4</c:v>
                </c:pt>
                <c:pt idx="2">
                  <c:v>4026.3</c:v>
                </c:pt>
                <c:pt idx="3">
                  <c:v>12</c:v>
                </c:pt>
                <c:pt idx="4">
                  <c:v>44.5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на обеспечение сбалансированности бюджетов</c:v>
                </c:pt>
                <c:pt idx="2">
                  <c:v>Прочие межбюджетные трансферты</c:v>
                </c:pt>
                <c:pt idx="3">
                  <c:v>ЗАГС</c:v>
                </c:pt>
                <c:pt idx="4">
                  <c:v>ВУС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7771.6</c:v>
                </c:pt>
                <c:pt idx="1">
                  <c:v>12260.6</c:v>
                </c:pt>
                <c:pt idx="2">
                  <c:v>3605</c:v>
                </c:pt>
                <c:pt idx="3">
                  <c:v>9.8000000000000007</c:v>
                </c:pt>
                <c:pt idx="4">
                  <c:v>40.9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79296"/>
        <c:axId val="44281216"/>
      </c:barChart>
      <c:catAx>
        <c:axId val="4427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round/>
          </a:ln>
        </c:spPr>
        <c:txPr>
          <a:bodyPr rot="-5400000" vert="horz" anchor="b" anchorCtr="1"/>
          <a:lstStyle/>
          <a:p>
            <a:pPr>
              <a:defRPr sz="1000">
                <a:effectLst/>
              </a:defRPr>
            </a:pPr>
            <a:endParaRPr lang="ru-RU"/>
          </a:p>
        </c:txPr>
        <c:crossAx val="44281216"/>
        <c:crosses val="autoZero"/>
        <c:auto val="1"/>
        <c:lblAlgn val="ctr"/>
        <c:lblOffset val="100"/>
        <c:noMultiLvlLbl val="0"/>
      </c:catAx>
      <c:valAx>
        <c:axId val="4428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279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0335992123724"/>
          <c:y val="1.0374664252991498E-2"/>
          <c:w val="0.73800763028713823"/>
          <c:h val="0.54892226027173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ВУС</c:v>
                </c:pt>
                <c:pt idx="2">
                  <c:v>Защита населения и территории от ЧС</c:v>
                </c:pt>
                <c:pt idx="3">
                  <c:v>Дорожное хозяйство</c:v>
                </c:pt>
                <c:pt idx="4">
                  <c:v>ЗАГС</c:v>
                </c:pt>
                <c:pt idx="5">
                  <c:v>Связь и информатика</c:v>
                </c:pt>
                <c:pt idx="6">
                  <c:v>Благоустройство</c:v>
                </c:pt>
                <c:pt idx="7">
                  <c:v>Молодежная политика</c:v>
                </c:pt>
                <c:pt idx="8">
                  <c:v>Пенсионное обеспечение</c:v>
                </c:pt>
                <c:pt idx="9">
                  <c:v>Прочие межбюджетные трансферты</c:v>
                </c:pt>
                <c:pt idx="10">
                  <c:v>Культура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8619.1</c:v>
                </c:pt>
                <c:pt idx="1">
                  <c:v>44.5</c:v>
                </c:pt>
                <c:pt idx="2">
                  <c:v>159</c:v>
                </c:pt>
                <c:pt idx="3">
                  <c:v>208.1</c:v>
                </c:pt>
                <c:pt idx="4">
                  <c:v>12</c:v>
                </c:pt>
                <c:pt idx="5">
                  <c:v>448.1</c:v>
                </c:pt>
                <c:pt idx="6">
                  <c:v>365.9</c:v>
                </c:pt>
                <c:pt idx="7">
                  <c:v>10</c:v>
                </c:pt>
                <c:pt idx="8">
                  <c:v>60</c:v>
                </c:pt>
                <c:pt idx="9">
                  <c:v>5520.8</c:v>
                </c:pt>
                <c:pt idx="10">
                  <c:v>9465.7999999999993</c:v>
                </c:pt>
                <c:pt idx="11">
                  <c:v>178.3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ВУС</c:v>
                </c:pt>
                <c:pt idx="2">
                  <c:v>Защита населения и территории от ЧС</c:v>
                </c:pt>
                <c:pt idx="3">
                  <c:v>Дорожное хозяйство</c:v>
                </c:pt>
                <c:pt idx="4">
                  <c:v>ЗАГС</c:v>
                </c:pt>
                <c:pt idx="5">
                  <c:v>Связь и информатика</c:v>
                </c:pt>
                <c:pt idx="6">
                  <c:v>Благоустройство</c:v>
                </c:pt>
                <c:pt idx="7">
                  <c:v>Молодежная политика</c:v>
                </c:pt>
                <c:pt idx="8">
                  <c:v>Пенсионное обеспечение</c:v>
                </c:pt>
                <c:pt idx="9">
                  <c:v>Прочие межбюджетные трансферты</c:v>
                </c:pt>
                <c:pt idx="10">
                  <c:v>Культура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15372.8</c:v>
                </c:pt>
                <c:pt idx="1">
                  <c:v>40.9</c:v>
                </c:pt>
                <c:pt idx="2">
                  <c:v>1126.0999999999999</c:v>
                </c:pt>
                <c:pt idx="3">
                  <c:v>227.8</c:v>
                </c:pt>
                <c:pt idx="4">
                  <c:v>9.8000000000000007</c:v>
                </c:pt>
                <c:pt idx="5">
                  <c:v>281.10000000000002</c:v>
                </c:pt>
                <c:pt idx="6">
                  <c:v>744.9</c:v>
                </c:pt>
                <c:pt idx="7">
                  <c:v>30</c:v>
                </c:pt>
                <c:pt idx="8">
                  <c:v>60</c:v>
                </c:pt>
                <c:pt idx="9">
                  <c:v>7539.8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00640"/>
        <c:axId val="54391168"/>
      </c:barChart>
      <c:catAx>
        <c:axId val="5400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54391168"/>
        <c:crosses val="autoZero"/>
        <c:auto val="1"/>
        <c:lblAlgn val="ctr"/>
        <c:lblOffset val="100"/>
        <c:noMultiLvlLbl val="0"/>
      </c:catAx>
      <c:valAx>
        <c:axId val="54391168"/>
        <c:scaling>
          <c:orientation val="minMax"/>
          <c:max val="15000"/>
          <c:min val="0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spPr>
          <a:noFill/>
          <a:ln cap="flat" cmpd="tri">
            <a:solidFill>
              <a:schemeClr val="tx1"/>
            </a:solidFill>
            <a:prstDash val="sysDash"/>
          </a:ln>
        </c:spPr>
        <c:txPr>
          <a:bodyPr anchor="ctr" anchorCtr="1"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4000640"/>
        <c:crosses val="autoZero"/>
        <c:crossBetween val="between"/>
        <c:majorUnit val="1000"/>
        <c:minorUnit val="4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31750440427253"/>
          <c:y val="2.4728799272449128E-2"/>
          <c:w val="0.80503852746520232"/>
          <c:h val="0.79988316113024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129.69999999999999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553216"/>
        <c:axId val="52554752"/>
        <c:axId val="0"/>
      </c:bar3DChart>
      <c:catAx>
        <c:axId val="5255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554752"/>
        <c:crosses val="autoZero"/>
        <c:auto val="1"/>
        <c:lblAlgn val="ctr"/>
        <c:lblOffset val="100"/>
        <c:noMultiLvlLbl val="0"/>
      </c:catAx>
      <c:valAx>
        <c:axId val="525547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</a:t>
                </a:r>
                <a:r>
                  <a:rPr lang="ru-RU" sz="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574725824114781E-2"/>
              <c:y val="2.742477214241768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2553216"/>
        <c:crosses val="autoZero"/>
        <c:crossBetween val="between"/>
      </c:valAx>
      <c:spPr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60F2-F6F5-472C-8EEE-4A582F3C5BF5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27E5-40F9-4160-BCF1-C5AEF8FE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85935F-D398-4DFF-B771-D11FB6F3CCC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69122D-B4FF-4517-83E3-0D44070E7F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1" y="8028384"/>
            <a:ext cx="2808312" cy="64807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Сектор экономики и финансов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0649" y="1547666"/>
            <a:ext cx="6264696" cy="4968551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Годовой отчет </a:t>
            </a:r>
            <a:b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 исполнении бюджета </a:t>
            </a:r>
            <a:b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сельского поселения </a:t>
            </a:r>
            <a:b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Лемпино за 2015 год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64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13522220"/>
              </p:ext>
            </p:extLst>
          </p:nvPr>
        </p:nvGraphicFramePr>
        <p:xfrm>
          <a:off x="260648" y="1835696"/>
          <a:ext cx="6480720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624" y="539552"/>
            <a:ext cx="681337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Сравнительный анализ исполнения расходов бюджета за 2014 – 2015 годы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5264" y="129668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58" y="3923928"/>
            <a:ext cx="3598174" cy="26119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28" y="1835696"/>
            <a:ext cx="3977641" cy="2088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94" y="69473"/>
            <a:ext cx="6743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Защита населения и территории от последствий чрезвычайных ситуаций природного и техногенного характера, гражданская оборона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404664" y="4383708"/>
            <a:ext cx="28083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/>
                <a:ea typeface="Times New Roman"/>
              </a:rPr>
              <a:t>В 2015 году выделены </a:t>
            </a:r>
            <a:r>
              <a:rPr lang="ru-RU" sz="1300" dirty="0">
                <a:latin typeface="Times New Roman"/>
                <a:ea typeface="Times New Roman"/>
              </a:rPr>
              <a:t>денежные </a:t>
            </a:r>
            <a:r>
              <a:rPr lang="ru-RU" sz="1300" dirty="0" smtClean="0">
                <a:latin typeface="Times New Roman"/>
                <a:ea typeface="Times New Roman"/>
              </a:rPr>
              <a:t>средства </a:t>
            </a:r>
            <a:r>
              <a:rPr lang="ru-RU" sz="1300" dirty="0">
                <a:latin typeface="Times New Roman"/>
                <a:ea typeface="Times New Roman"/>
              </a:rPr>
              <a:t>из резервного фонда на оказание </a:t>
            </a:r>
            <a:r>
              <a:rPr lang="ru-RU" sz="1300" dirty="0" smtClean="0">
                <a:latin typeface="Times New Roman"/>
                <a:ea typeface="Times New Roman"/>
              </a:rPr>
              <a:t>единовременной материальной </a:t>
            </a:r>
            <a:r>
              <a:rPr lang="ru-RU" sz="1300" dirty="0">
                <a:latin typeface="Times New Roman"/>
                <a:ea typeface="Times New Roman"/>
              </a:rPr>
              <a:t>помощи двенадцати семьям, пострадавшим в результате чрезвычайной ситуации (затоплению жилых домов) на территории сельского поселения Лемпино</a:t>
            </a:r>
            <a:endParaRPr lang="ru-RU" sz="1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73016" y="6633274"/>
            <a:ext cx="316612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00" dirty="0" smtClean="0">
              <a:latin typeface="Times New Roman"/>
              <a:ea typeface="Times New Roman"/>
            </a:endParaRPr>
          </a:p>
          <a:p>
            <a:endParaRPr lang="ru-RU" sz="1300" dirty="0">
              <a:latin typeface="Times New Roman"/>
              <a:ea typeface="Times New Roman"/>
            </a:endParaRPr>
          </a:p>
          <a:p>
            <a:r>
              <a:rPr lang="ru-RU" sz="1300" dirty="0" smtClean="0">
                <a:latin typeface="Times New Roman"/>
                <a:ea typeface="Times New Roman"/>
              </a:rPr>
              <a:t>Проведены мероприятия по ликвидации </a:t>
            </a:r>
            <a:r>
              <a:rPr lang="ru-RU" sz="1300" dirty="0">
                <a:latin typeface="Times New Roman"/>
                <a:ea typeface="Times New Roman"/>
              </a:rPr>
              <a:t>последствий ЧС по весенне-летнему паводку 2015 </a:t>
            </a:r>
            <a:r>
              <a:rPr lang="ru-RU" sz="1300" dirty="0" smtClean="0">
                <a:latin typeface="Times New Roman"/>
                <a:ea typeface="Times New Roman"/>
              </a:rPr>
              <a:t>года: уборка </a:t>
            </a:r>
            <a:r>
              <a:rPr lang="ru-RU" sz="1300" dirty="0">
                <a:latin typeface="Times New Roman"/>
                <a:ea typeface="Times New Roman"/>
              </a:rPr>
              <a:t>и вывоз </a:t>
            </a:r>
            <a:r>
              <a:rPr lang="ru-RU" sz="1300" dirty="0" smtClean="0">
                <a:latin typeface="Times New Roman"/>
                <a:ea typeface="Times New Roman"/>
              </a:rPr>
              <a:t>мусора, дератизации </a:t>
            </a:r>
            <a:r>
              <a:rPr lang="ru-RU" sz="1300" dirty="0">
                <a:latin typeface="Times New Roman"/>
                <a:ea typeface="Times New Roman"/>
              </a:rPr>
              <a:t>и дезинсекции </a:t>
            </a:r>
            <a:r>
              <a:rPr lang="ru-RU" sz="1300" dirty="0" smtClean="0">
                <a:latin typeface="Times New Roman"/>
                <a:ea typeface="Times New Roman"/>
              </a:rPr>
              <a:t>территории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27" y="6535835"/>
            <a:ext cx="3290711" cy="21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966783"/>
              </p:ext>
            </p:extLst>
          </p:nvPr>
        </p:nvGraphicFramePr>
        <p:xfrm>
          <a:off x="116632" y="1763689"/>
          <a:ext cx="403244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80" y="251520"/>
            <a:ext cx="597666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kern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Расходы на жилищно-коммунальное хозяйство 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37012" y="1763689"/>
            <a:ext cx="28443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/>
                <a:ea typeface="Times New Roman"/>
              </a:rPr>
              <a:t>Уличное освещение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Выполнены работы по техническому обслуживанию электрооборудования уличного освещения;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муниципального жилфонда</a:t>
            </a:r>
            <a:endParaRPr lang="ru-RU" dirty="0">
              <a:latin typeface="Times New Roman"/>
              <a:ea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/>
                <a:ea typeface="Times New Roman"/>
              </a:rPr>
              <a:t>Приобретение детского дворового комплекса</a:t>
            </a:r>
          </a:p>
        </p:txBody>
      </p:sp>
    </p:spTree>
    <p:extLst>
      <p:ext uri="{BB962C8B-B14F-4D97-AF65-F5344CB8AC3E}">
        <p14:creationId xmlns:p14="http://schemas.microsoft.com/office/powerpoint/2010/main" val="1772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0808" y="672188"/>
            <a:ext cx="38164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Дефицит бюджета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81302"/>
              </p:ext>
            </p:extLst>
          </p:nvPr>
        </p:nvGraphicFramePr>
        <p:xfrm>
          <a:off x="116632" y="1619672"/>
          <a:ext cx="6552728" cy="2313214"/>
        </p:xfrm>
        <a:graphic>
          <a:graphicData uri="http://schemas.openxmlformats.org/drawingml/2006/table">
            <a:tbl>
              <a:tblPr/>
              <a:tblGrid>
                <a:gridCol w="1512168"/>
                <a:gridCol w="1800200"/>
                <a:gridCol w="1512168"/>
                <a:gridCol w="1728192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705" marR="6705" marT="67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9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</a:p>
                  </a:txBody>
                  <a:tcPr marL="6705" marR="6705" marT="67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705" marR="6705" marT="67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6705" marR="6705" marT="67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705" marR="6705" marT="6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8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323528"/>
            <a:ext cx="655272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Бюджет сельского поселения за 2015 год в рамках муниципальных программ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632" y="154766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Муниципальная программа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«Развитие муниципальной службы в муниципальном образовании </a:t>
            </a:r>
            <a:r>
              <a:rPr lang="ru-RU" sz="1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сельское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поселение Лемпино на 2014-2016 годы»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49" y="2627784"/>
            <a:ext cx="2771800" cy="17851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501008" y="2650504"/>
            <a:ext cx="2808312" cy="15624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15 000,00 рублей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632" y="4572000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Муниципальная программа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«Развитие </a:t>
            </a:r>
            <a:r>
              <a:rPr lang="ru-RU" dirty="0" smtClean="0">
                <a:latin typeface="Times New Roman"/>
                <a:ea typeface="Times New Roman"/>
              </a:rPr>
              <a:t>транспортной системы </a:t>
            </a:r>
            <a:r>
              <a:rPr lang="ru-RU" dirty="0">
                <a:latin typeface="Times New Roman"/>
                <a:ea typeface="Times New Roman"/>
              </a:rPr>
              <a:t>сельского поселения Лемпино  на период 2014-2020 годы»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47" y="5940152"/>
            <a:ext cx="3429000" cy="2052712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08385" y="6084168"/>
            <a:ext cx="2663987" cy="1634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48 000,00 рублей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706" y="1090111"/>
            <a:ext cx="5280496" cy="1033619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Нормативная база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0688" y="2195738"/>
            <a:ext cx="5544616" cy="6264694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Бюджетный </a:t>
            </a:r>
            <a:r>
              <a:rPr lang="ru-RU" dirty="0"/>
              <a:t>кодекса Российской </a:t>
            </a:r>
            <a:r>
              <a:rPr lang="ru-RU" dirty="0" smtClean="0"/>
              <a:t>Федерации;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Федеральный закон </a:t>
            </a:r>
            <a:r>
              <a:rPr lang="ru-RU" dirty="0"/>
              <a:t>от 06.10.03 № 131-ФЗ «Об общих принципах организации местного самоуправления в Российской Федерации</a:t>
            </a:r>
            <a:r>
              <a:rPr lang="ru-RU" dirty="0" smtClean="0"/>
              <a:t>»;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Решение </a:t>
            </a:r>
            <a:r>
              <a:rPr lang="ru-RU" dirty="0"/>
              <a:t>Совета депутатов сельского поселения Лемпино от 19.09.2011 № 169 «Об утверждении  Положения о бюджетном процессе сельского поселения Лемпино»  (в редакции от 12.04.2012 №220</a:t>
            </a:r>
            <a:r>
              <a:rPr lang="ru-RU" dirty="0" smtClean="0"/>
              <a:t>);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Устав </a:t>
            </a:r>
            <a:r>
              <a:rPr lang="ru-RU" dirty="0"/>
              <a:t>сельского поселения Лемпино</a:t>
            </a:r>
          </a:p>
        </p:txBody>
      </p:sp>
    </p:spTree>
    <p:extLst>
      <p:ext uri="{BB962C8B-B14F-4D97-AF65-F5344CB8AC3E}">
        <p14:creationId xmlns:p14="http://schemas.microsoft.com/office/powerpoint/2010/main" val="17439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73" y="755578"/>
            <a:ext cx="5904655" cy="1937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Структура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органов </a:t>
            </a:r>
            <a:r>
              <a:rPr lang="ru-RU" sz="3200" b="1" dirty="0"/>
              <a:t>местного самоуправления поселения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0688" y="2627784"/>
            <a:ext cx="5616624" cy="50029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Глава сельского поселения – 1 единица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Главный специалист – 2 единицы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Ведущий специалист – 2 единицы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Бухгалтер – 1 единица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Секретарь – 1 единица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Специалист военно-учетного стола – 0,25 единиц</a:t>
            </a:r>
            <a:endParaRPr lang="ru-RU" dirty="0"/>
          </a:p>
          <a:p>
            <a:pPr marL="0" indent="0">
              <a:buNone/>
            </a:pPr>
            <a:endParaRPr lang="ru-RU" dirty="0" smtClean="0"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Штатная </a:t>
            </a:r>
            <a:r>
              <a:rPr lang="ru-RU" dirty="0">
                <a:ea typeface="Times New Roman"/>
              </a:rPr>
              <a:t>численность по состоянию на 01 января 2016 года 7,25 единиц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1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1" y="1907704"/>
            <a:ext cx="6480719" cy="676875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2656" y="179512"/>
            <a:ext cx="6264696" cy="129614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исполнения </a:t>
            </a:r>
          </a:p>
          <a:p>
            <a:pPr marL="45720" indent="0" algn="ctr">
              <a:buNone/>
            </a:pPr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доходов бюджета сельского </a:t>
            </a:r>
          </a:p>
          <a:p>
            <a:pPr marL="45720" indent="0" algn="ctr">
              <a:buNone/>
            </a:pPr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Лемпино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22100"/>
              </p:ext>
            </p:extLst>
          </p:nvPr>
        </p:nvGraphicFramePr>
        <p:xfrm>
          <a:off x="116633" y="1835698"/>
          <a:ext cx="6600799" cy="6840760"/>
        </p:xfrm>
        <a:graphic>
          <a:graphicData uri="http://schemas.openxmlformats.org/drawingml/2006/table">
            <a:tbl>
              <a:tblPr/>
              <a:tblGrid>
                <a:gridCol w="2382218"/>
                <a:gridCol w="1414442"/>
                <a:gridCol w="967776"/>
                <a:gridCol w="852187"/>
                <a:gridCol w="984176"/>
              </a:tblGrid>
              <a:tr h="1009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 первоначальный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 уточненный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Исполнено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% исполн к плану на год (уточненному) 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1 337,9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128,4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152,3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5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поселений (за исключением земельных участков)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1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использования имущества и  прав, находящихся  в  государственной  и  муниципальной собственности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53,8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имущества, находящегося в государственной и муниципальной собственности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ИТОГО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1 659,3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1 807,9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2 000,7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90,4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3296" y="1547664"/>
            <a:ext cx="694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16262273"/>
              </p:ext>
            </p:extLst>
          </p:nvPr>
        </p:nvGraphicFramePr>
        <p:xfrm>
          <a:off x="116632" y="179512"/>
          <a:ext cx="6912768" cy="85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6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44899117"/>
              </p:ext>
            </p:extLst>
          </p:nvPr>
        </p:nvGraphicFramePr>
        <p:xfrm>
          <a:off x="188640" y="1691680"/>
          <a:ext cx="6408713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6672" y="107504"/>
            <a:ext cx="612068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собственных доходов в </a:t>
            </a:r>
          </a:p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Лемпино </a:t>
            </a:r>
          </a:p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2014-2015 годы</a:t>
            </a:r>
            <a:endParaRPr lang="ru-RU" sz="216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7280" y="251520"/>
            <a:ext cx="6480720" cy="16561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Анализ исполнения </a:t>
            </a:r>
          </a:p>
          <a:p>
            <a:pPr marL="45720" indent="0" algn="ctr">
              <a:buNone/>
            </a:pPr>
            <a:r>
              <a:rPr lang="ru-RU" sz="2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бюджета </a:t>
            </a: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сельского поселения </a:t>
            </a:r>
            <a:r>
              <a:rPr lang="ru-RU" sz="2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Лемпино по </a:t>
            </a:r>
          </a:p>
          <a:p>
            <a:pPr marL="45720" indent="0" algn="ctr">
              <a:buNone/>
            </a:pPr>
            <a:r>
              <a:rPr lang="ru-RU" sz="2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безвозмездным поступлениям</a:t>
            </a:r>
          </a:p>
          <a:p>
            <a:pPr marL="45720" indent="0" algn="ctr">
              <a:buNone/>
            </a:pPr>
            <a:endParaRPr lang="ru-RU" sz="2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5720" indent="0" algn="r">
              <a:buNone/>
            </a:pP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79973"/>
              </p:ext>
            </p:extLst>
          </p:nvPr>
        </p:nvGraphicFramePr>
        <p:xfrm>
          <a:off x="188643" y="2123726"/>
          <a:ext cx="6480718" cy="5688633"/>
        </p:xfrm>
        <a:graphic>
          <a:graphicData uri="http://schemas.openxmlformats.org/drawingml/2006/table">
            <a:tbl>
              <a:tblPr/>
              <a:tblGrid>
                <a:gridCol w="2675396"/>
                <a:gridCol w="1056078"/>
                <a:gridCol w="877035"/>
                <a:gridCol w="953501"/>
                <a:gridCol w="918708"/>
              </a:tblGrid>
              <a:tr h="1049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3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5 352,70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5 352,70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8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поселений на поддержку мер по обеспечению сбалансированности бюджетов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13 933,40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13 933,40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19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поселений на государственную регистрацию актов гражданского состояния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2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3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поселений</a:t>
                      </a:r>
                    </a:p>
                  </a:txBody>
                  <a:tcPr marL="5406" marR="5406" marT="54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4 063,20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4 026,30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36,90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94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23 400,00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23 363,10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6" marR="5406" marT="54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21288" y="1763688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69043005"/>
              </p:ext>
            </p:extLst>
          </p:nvPr>
        </p:nvGraphicFramePr>
        <p:xfrm>
          <a:off x="133782" y="1691680"/>
          <a:ext cx="6480720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6713" y="179512"/>
            <a:ext cx="5760640" cy="129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00349E">
                  <a:lumMod val="75000"/>
                </a:srgbClr>
              </a:buClr>
              <a:buSzPct val="130000"/>
            </a:pPr>
            <a:r>
              <a:rPr lang="ru-RU" sz="2160" b="1" dirty="0" smtClean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srgbClr val="D2D2D2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Сравнительный анализ по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00349E">
                  <a:lumMod val="75000"/>
                </a:srgbClr>
              </a:buClr>
              <a:buSzPct val="130000"/>
            </a:pPr>
            <a:r>
              <a:rPr lang="ru-RU" sz="2160" b="1" dirty="0" smtClean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srgbClr val="D2D2D2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безвозмездным поступлениям  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00349E">
                  <a:lumMod val="75000"/>
                </a:srgbClr>
              </a:buClr>
              <a:buSzPct val="130000"/>
            </a:pPr>
            <a:r>
              <a:rPr lang="ru-RU" sz="2160" b="1" dirty="0" smtClean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srgbClr val="D2D2D2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2014-2015 годы</a:t>
            </a:r>
            <a:endParaRPr lang="ru-RU" sz="216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srgbClr val="D2D2D2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5733256" y="1403067"/>
            <a:ext cx="8640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744" y="537319"/>
            <a:ext cx="536861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Анализ исполнения</a:t>
            </a:r>
          </a:p>
          <a:p>
            <a:pPr algn="ctr"/>
            <a:r>
              <a:rPr lang="ru-RU" sz="216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расходов бюджета сельского поселения Лемпино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1248" y="1979712"/>
            <a:ext cx="838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70380"/>
              </p:ext>
            </p:extLst>
          </p:nvPr>
        </p:nvGraphicFramePr>
        <p:xfrm>
          <a:off x="188640" y="2195159"/>
          <a:ext cx="6480720" cy="5711801"/>
        </p:xfrm>
        <a:graphic>
          <a:graphicData uri="http://schemas.openxmlformats.org/drawingml/2006/table">
            <a:tbl>
              <a:tblPr/>
              <a:tblGrid>
                <a:gridCol w="3600400"/>
                <a:gridCol w="1008112"/>
                <a:gridCol w="864096"/>
                <a:gridCol w="1008112"/>
              </a:tblGrid>
              <a:tr h="288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исполнено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бюджета всего, в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28 167,70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25 433,20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2 734,50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4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Глава муниципального самоуправления  (местное самоуправление)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1 263,80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1 262,80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4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органов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власти местного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65" marR="6165" marT="61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4 495,00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4 494,10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Резервный фонды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расходы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12 182,80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9 615,90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2 566,90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Органы юстиции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438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1 126,10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1 126,10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238,10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Связь и информатика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281,10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615,30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438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 бюджетам субъектов Российской Федерации и муниципальных образований общего характера</a:t>
                      </a:r>
                    </a:p>
                  </a:txBody>
                  <a:tcPr marL="6165" marR="6165" marT="6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7 577,20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7 539,80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37,40</a:t>
                      </a:r>
                    </a:p>
                  </a:txBody>
                  <a:tcPr marL="6165" marR="6165" marT="6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502</TotalTime>
  <Words>727</Words>
  <Application>Microsoft Office PowerPoint</Application>
  <PresentationFormat>Экран (4:3)</PresentationFormat>
  <Paragraphs>241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Годовой отчет   об исполнении бюджета   сельского поселения   Лемпино за 2015 год  </vt:lpstr>
      <vt:lpstr>Нормативная база</vt:lpstr>
      <vt:lpstr>Структура  органов местного самоуправления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 об исполнении бюджета сельского поселения Лемпино за 2015 год</dc:title>
  <dc:creator>User</dc:creator>
  <cp:lastModifiedBy>User</cp:lastModifiedBy>
  <cp:revision>31</cp:revision>
  <dcterms:created xsi:type="dcterms:W3CDTF">2017-04-25T05:11:08Z</dcterms:created>
  <dcterms:modified xsi:type="dcterms:W3CDTF">2017-04-26T05:39:18Z</dcterms:modified>
</cp:coreProperties>
</file>