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63" r:id="rId3"/>
    <p:sldId id="270" r:id="rId4"/>
    <p:sldId id="275" r:id="rId5"/>
    <p:sldId id="271" r:id="rId6"/>
    <p:sldId id="257" r:id="rId7"/>
    <p:sldId id="258" r:id="rId8"/>
    <p:sldId id="273" r:id="rId9"/>
    <p:sldId id="26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5" autoAdjust="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7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40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49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418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21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5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8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130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5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8340-17AD-45EA-AF8A-4026FBDBD0D0}" type="datetimeFigureOut">
              <a:rPr lang="ru-RU" smtClean="0"/>
              <a:pPr/>
              <a:t>31.03.2023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1433A-E1F2-4ED3-8BB3-6ACE267193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20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594262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БЮДЖЕТ ДЛЯ ГРАЖДАН </a:t>
            </a: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/>
            </a:r>
            <a:b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к п</a:t>
            </a: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роекту </a:t>
            </a:r>
            <a:r>
              <a:rPr lang="ru-RU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решения Совета депутатов об </a:t>
            </a: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утверждении бюджета </a:t>
            </a:r>
            <a:b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муниципального образования сельского поселения Лемпино </a:t>
            </a:r>
            <a:b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на 2022 год и плановый период 2023 и 2024 годов</a:t>
            </a:r>
            <a:b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4000" dirty="0" smtClean="0">
                <a:solidFill>
                  <a:schemeClr val="bg2">
                    <a:lumMod val="25000"/>
                  </a:schemeClr>
                </a:solidFill>
                <a:effectLst/>
                <a:latin typeface="Times New Roman"/>
                <a:ea typeface="Times New Roman"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6552728" cy="129614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 экономики и финансов администрации сельского поселения Лемпино Тюменская область, Ханты-Мансийский автономный округ – Югра, </a:t>
            </a:r>
          </a:p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Нефтеюганский район, с. Лемпино, ул. Солнечная, №1</a:t>
            </a:r>
          </a:p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Телефон, факс: (3463) 259-604 </a:t>
            </a:r>
          </a:p>
          <a:p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sz="1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lempino@mail.ru</a:t>
            </a:r>
            <a:endParaRPr lang="ru-RU" sz="1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7835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424935" cy="432047"/>
          </a:xfrm>
        </p:spPr>
        <p:txBody>
          <a:bodyPr/>
          <a:lstStyle/>
          <a:p>
            <a:pPr algn="ctr"/>
            <a:r>
              <a:rPr 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бюджетных ассигнований дорожного фонда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980728"/>
            <a:ext cx="63893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трансфертов, получаемых из других бюджетов бюджетной системы Российской Федерации на финансовое обеспечение дорожной деятельности в отношении автомобильных дорог общего пользования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143108" y="1811814"/>
            <a:ext cx="64188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/>
                <a:ea typeface="Times New Roman"/>
              </a:rPr>
              <a:t>денежных средств, поступающих в местный бюджет от уплаты неустоек (штрафов, пеней), а также от возмещения убытков муниципального заказчика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2500306"/>
            <a:ext cx="7848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/>
                <a:ea typeface="Times New Roman"/>
              </a:rPr>
              <a:t>денежных средств, внесенных участником конкурса или аукциона, проводимых в целях заключения муниципального контракта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85054" y="2944109"/>
            <a:ext cx="4579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дизельное топливо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5054" y="3251886"/>
            <a:ext cx="8035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моторные масла для дизельных и (или) карбюраторных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инжекторных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двигателей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5054" y="3775106"/>
            <a:ext cx="5587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автомобильный бензин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85054" y="4082884"/>
            <a:ext cx="6667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от уплаты акцизов на прямогонный бензин</a:t>
            </a:r>
          </a:p>
        </p:txBody>
      </p:sp>
      <p:pic>
        <p:nvPicPr>
          <p:cNvPr id="10" name="Picture 5" descr="C:\Users\Хозяйка\Desktop\отчет фото\ремонт дорог\20170815_1529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929066"/>
            <a:ext cx="3540498" cy="259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C:\Users\Хозяйка\Desktop\отчет фото\ремонт дорог\20170808_124006.jpg"/>
          <p:cNvPicPr>
            <a:picLocks noChangeAspect="1" noChangeArrowheads="1"/>
          </p:cNvPicPr>
          <p:nvPr/>
        </p:nvPicPr>
        <p:blipFill>
          <a:blip r:embed="rId3" cstate="print"/>
          <a:srcRect b="9561"/>
          <a:stretch>
            <a:fillRect/>
          </a:stretch>
        </p:blipFill>
        <p:spPr bwMode="auto">
          <a:xfrm>
            <a:off x="1000100" y="928670"/>
            <a:ext cx="1000132" cy="1466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C:\Users\Хозяйка\Desktop\отчет фото\ремонт дорог\20170808_123129.jpg"/>
          <p:cNvPicPr>
            <a:picLocks noChangeAspect="1" noChangeArrowheads="1"/>
          </p:cNvPicPr>
          <p:nvPr/>
        </p:nvPicPr>
        <p:blipFill>
          <a:blip r:embed="rId4"/>
          <a:srcRect b="9373"/>
          <a:stretch>
            <a:fillRect/>
          </a:stretch>
        </p:blipFill>
        <p:spPr bwMode="auto">
          <a:xfrm>
            <a:off x="1857356" y="4500570"/>
            <a:ext cx="1510459" cy="223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966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843"/>
            <a:ext cx="84969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Бюджетный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закон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06.10.03 № 131-ФЗ «Об общих принципах организации местного самоуправления в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Решение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сельского поселения Лемпино от 31.10.2016 № 188 «Об утверждении  Положения о бюджетном процессе сельского поселения Лемпино»,;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Устав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Лемпино;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сельского поселения Лемпино 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 от 30.11.2021 года «О назначении публичных слушаний по проекту бюджета муниципального образования сельское поселение Лемпино на 2022 год и плановый период 2023-2024 годы»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476672"/>
            <a:ext cx="54755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7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357166"/>
            <a:ext cx="6858047" cy="60722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udget_2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547687"/>
            <a:ext cx="8643998" cy="57626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39" r="39"/>
          <a:stretch>
            <a:fillRect/>
          </a:stretch>
        </p:blipFill>
        <p:spPr>
          <a:xfrm>
            <a:off x="3657600" y="0"/>
            <a:ext cx="5486400" cy="335699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08720"/>
            <a:ext cx="3635896" cy="172819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Прогноз основных характеристик на 2022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плановые периоды 2023 и 2024 </a:t>
            </a:r>
            <a:r>
              <a:rPr lang="ru-RU" sz="2500" i="1" dirty="0"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118717"/>
              </p:ext>
            </p:extLst>
          </p:nvPr>
        </p:nvGraphicFramePr>
        <p:xfrm>
          <a:off x="251521" y="3441595"/>
          <a:ext cx="8784975" cy="3227764"/>
        </p:xfrm>
        <a:graphic>
          <a:graphicData uri="http://schemas.openxmlformats.org/drawingml/2006/table">
            <a:tbl>
              <a:tblPr/>
              <a:tblGrid>
                <a:gridCol w="3168352"/>
                <a:gridCol w="1897925"/>
                <a:gridCol w="1820773"/>
                <a:gridCol w="1897925"/>
              </a:tblGrid>
              <a:tr h="18400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40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без межбюджетных трансфертов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3 186 050,00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3 153 860,00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3 154 060,00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253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от других бюджетов бюджетной системы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28 796 452,73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7 508 999,27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7 682 416,97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6 402 800,00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6 416 200,00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6 580 300,00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260 144,83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268 808,07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278 129,07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субсидии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4 987,90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4 991,20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4 987,90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22 128 520,00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с учетом межбюджетных трансфертов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31 982 502,73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10 662 859,27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10 836 476,97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00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Расходы-всего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31 982 502,73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10 662 859,27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10 836 476,97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677">
                <a:tc>
                  <a:txBody>
                    <a:bodyPr/>
                    <a:lstStyle/>
                    <a:p>
                      <a:pPr algn="l" fontAlgn="b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Дефицит(-), профицит(+)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3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7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3528" y="26064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источников доходов бюджета  сельского поселения Лемпино на 2022 год и плановый период 2023-2024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571376"/>
              </p:ext>
            </p:extLst>
          </p:nvPr>
        </p:nvGraphicFramePr>
        <p:xfrm>
          <a:off x="53751" y="907455"/>
          <a:ext cx="8964489" cy="5134712"/>
        </p:xfrm>
        <a:graphic>
          <a:graphicData uri="http://schemas.openxmlformats.org/drawingml/2006/table">
            <a:tbl>
              <a:tblPr/>
              <a:tblGrid>
                <a:gridCol w="6048672"/>
                <a:gridCol w="1080120"/>
                <a:gridCol w="936104"/>
                <a:gridCol w="899593"/>
              </a:tblGrid>
              <a:tr h="2880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Прогноз</a:t>
                      </a:r>
                      <a:endParaRPr lang="ru-RU" sz="10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 на 2022 г. 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 на 2023 г.               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 на 2024 г.             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Доходы от уплаты акцизов на дизельное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топливо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369" marR="4369" marT="43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413 680,00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438 800,00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438 800,00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Доходы от уплаты акцизов на моторные масла для дизельных и (или) карбюраторных (</a:t>
                      </a:r>
                      <a:r>
                        <a:rPr lang="ru-RU" sz="1000" b="0" i="0" u="none" strike="noStrike" dirty="0" err="1">
                          <a:effectLst/>
                          <a:latin typeface="Times New Roman"/>
                        </a:rPr>
                        <a:t>инжекторных</a:t>
                      </a:r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)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двигателей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369" marR="4369" marT="43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2 330,00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2 450,00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2 450,00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Доходы от уплаты акцизов на </a:t>
                      </a:r>
                      <a:r>
                        <a:rPr lang="ru-RU" sz="1000" b="0" i="0" u="none" strike="noStrike" dirty="0" smtClean="0">
                          <a:effectLst/>
                          <a:latin typeface="Times New Roman"/>
                        </a:rPr>
                        <a:t>автомобильный бензин</a:t>
                      </a:r>
                      <a:endParaRPr lang="ru-RU" sz="10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4369" marR="4369" marT="43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483 840,00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506 510,00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506 510,00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 с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доходов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1 700 000,00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1 700 000,00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1 700 000,00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Единый сельскохозяйственный налог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45 000,00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45 000,00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45 000,00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24 900,00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24 900,00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25 000,00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2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 с организаций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3 000,00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3 000,00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467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 с физических лиц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организаций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29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 с физических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лиц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5 200,00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5 200,00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имущества, составляющего казну сельских поселений (за исключением земельных участков)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283 100,00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283 100,00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283 100,00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73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поступления от использования имущества, находящегося в собственности сельских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134 100,00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134 100,00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134 100,00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103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Инициативные платежи, зачисляемые в бюджеты сельских поселений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80 000,00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6 402 800,00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6 416 200,00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6 580 300,00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666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Прочие субсидии бюджетам сельских поселений</a:t>
                      </a:r>
                    </a:p>
                  </a:txBody>
                  <a:tcPr marL="4369" marR="4369" marT="43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4 987,90</a:t>
                      </a:r>
                    </a:p>
                  </a:txBody>
                  <a:tcPr marL="4369" marR="4369" marT="43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4 991,20</a:t>
                      </a:r>
                    </a:p>
                  </a:txBody>
                  <a:tcPr marL="4369" marR="4369" marT="43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4 987,90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8 392,83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8 755,07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9 076,07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органами 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246 900,00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255 200,00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264 200,00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666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4 852,00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4 853,00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4 853,00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782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22 128 520,00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624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effectLst/>
                          <a:latin typeface="Times New Roman"/>
                        </a:rPr>
                        <a:t>ВСЕГО</a:t>
                      </a:r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31 982 502,73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/>
                        </a:rPr>
                        <a:t>10 662 859,27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/>
                        </a:rPr>
                        <a:t>10 836 476,97</a:t>
                      </a:r>
                    </a:p>
                  </a:txBody>
                  <a:tcPr marL="4369" marR="4369" marT="43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011-011-Raskh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20" y="381158"/>
            <a:ext cx="885828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8039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algn="ctr"/>
            <a:r>
              <a:rPr lang="ru-RU" altLang="ru-RU" sz="216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</a:t>
            </a:r>
            <a:r>
              <a:rPr lang="ru-RU" altLang="ru-RU" sz="216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                                                                                                                                                                                                                                                                    сельского поселения Лемпино на </a:t>
            </a:r>
            <a:r>
              <a:rPr lang="ru-RU" altLang="ru-RU" sz="216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2022 - 2024 годы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	</a:t>
            </a:r>
            <a:endParaRPr kumimoji="0" lang="ru-RU" alt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6446"/>
              </p:ext>
            </p:extLst>
          </p:nvPr>
        </p:nvGraphicFramePr>
        <p:xfrm>
          <a:off x="107503" y="1124745"/>
          <a:ext cx="8856985" cy="5488344"/>
        </p:xfrm>
        <a:graphic>
          <a:graphicData uri="http://schemas.openxmlformats.org/drawingml/2006/table">
            <a:tbl>
              <a:tblPr/>
              <a:tblGrid>
                <a:gridCol w="5403557"/>
                <a:gridCol w="987188"/>
                <a:gridCol w="1205410"/>
                <a:gridCol w="1260830"/>
              </a:tblGrid>
              <a:tr h="2558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2023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13 445 613,71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7 937 408,80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8 101 612,10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93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1 333 800,00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1 150 124,22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1 054 327,52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9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4 113 172,27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3 432 184,58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3 432 184,58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Резервные фонды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7 907 641,44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3 264 100,00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3 524 100,00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246 900,00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255 200,00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264 200,00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56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Мобилизационная и вневойсковая подготовка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246 900,00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255 200,00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264 200,00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3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64 975,80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9 982,40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9 975,80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14 975,80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9 982,40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9 975,80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2 152 917,88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964 250,00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964 571,00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5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Сельское хозяйство и рболовство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8 226,00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8 590,00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8 911,00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1 787 091,88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955 660,00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955 660,00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Связь и информатика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357 600,00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2 041 000,00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552 000,00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552 100,00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5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Жилищное хозяйство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Благоустройство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1 870 000,00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522 100,00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884 000,00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354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884 000,00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819 000,00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ОБРАЗОВАНИЕ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Молодежная политика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245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Пенсионное обеспечение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120 000,00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0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12 947 076,51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межбюджетные трансферты общего характера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12 947 076,51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31 977 483,90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10 657 841,20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10 831 458,90</a:t>
                      </a:r>
                    </a:p>
                  </a:txBody>
                  <a:tcPr marL="6475" marR="6475" marT="64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6516216" y="630932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4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909</Words>
  <Application>Microsoft Office PowerPoint</Application>
  <PresentationFormat>Экран (4:3)</PresentationFormat>
  <Paragraphs>267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БЮДЖЕТ ДЛЯ ГРАЖДАН  к проекту решения Совета депутатов об утверждении бюджета  муниципального образования сельского поселения Лемпино  на 2022 год и плановый период 2023 и 2024 годов  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основных характеристик на 2022 год и плановые периоды 2023 и 2024 годы</vt:lpstr>
      <vt:lpstr>Презентация PowerPoint</vt:lpstr>
      <vt:lpstr>Презентация PowerPoint</vt:lpstr>
      <vt:lpstr>Презентация PowerPoint</vt:lpstr>
      <vt:lpstr>Объем бюджетных ассигнований дорожного фонда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Лапухина ЛН</cp:lastModifiedBy>
  <cp:revision>73</cp:revision>
  <dcterms:created xsi:type="dcterms:W3CDTF">2017-04-21T03:40:00Z</dcterms:created>
  <dcterms:modified xsi:type="dcterms:W3CDTF">2023-03-31T06:21:29Z</dcterms:modified>
</cp:coreProperties>
</file>