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6"/>
  </p:notesMasterIdLst>
  <p:sldIdLst>
    <p:sldId id="256" r:id="rId2"/>
    <p:sldId id="276" r:id="rId3"/>
    <p:sldId id="279" r:id="rId4"/>
    <p:sldId id="278" r:id="rId5"/>
    <p:sldId id="280" r:id="rId6"/>
    <p:sldId id="271" r:id="rId7"/>
    <p:sldId id="257" r:id="rId8"/>
    <p:sldId id="281" r:id="rId9"/>
    <p:sldId id="282" r:id="rId10"/>
    <p:sldId id="258" r:id="rId11"/>
    <p:sldId id="269" r:id="rId12"/>
    <p:sldId id="283" r:id="rId13"/>
    <p:sldId id="284" r:id="rId14"/>
    <p:sldId id="297" r:id="rId15"/>
    <p:sldId id="285" r:id="rId16"/>
    <p:sldId id="286" r:id="rId17"/>
    <p:sldId id="287" r:id="rId18"/>
    <p:sldId id="288" r:id="rId19"/>
    <p:sldId id="289" r:id="rId20"/>
    <p:sldId id="291" r:id="rId21"/>
    <p:sldId id="292" r:id="rId22"/>
    <p:sldId id="293" r:id="rId23"/>
    <p:sldId id="294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5" autoAdjust="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bubble3D val="0"/>
            <c:explosion val="8"/>
          </c:dPt>
          <c:dLbls>
            <c:dLbl>
              <c:idx val="0"/>
              <c:layout>
                <c:manualLayout>
                  <c:x val="-0.2179076574074352"/>
                  <c:y val="-9.3475154206610223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НАЛОГОВЫЕ </a:t>
                    </a:r>
                    <a:r>
                      <a:rPr lang="ru-RU" sz="1400" dirty="0" smtClean="0"/>
                      <a:t>ДОХОДЫ</a:t>
                    </a:r>
                    <a:r>
                      <a:rPr lang="ru-RU" sz="1400" baseline="0" dirty="0" smtClean="0"/>
                      <a:t>        </a:t>
                    </a:r>
                    <a:r>
                      <a:rPr lang="ru-RU" sz="1400" dirty="0" smtClean="0"/>
                      <a:t>               </a:t>
                    </a:r>
                    <a:r>
                      <a:rPr lang="ru-RU" sz="1400" dirty="0"/>
                      <a:t>2 988 200,00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 </a:t>
                    </a:r>
                    <a:r>
                      <a:rPr lang="ru-RU" smtClean="0"/>
                      <a:t>ДОХОДЫ</a:t>
                    </a:r>
                    <a:r>
                      <a:rPr lang="ru-RU" baseline="0" smtClean="0"/>
                      <a:t>         </a:t>
                    </a:r>
                    <a:r>
                      <a:rPr lang="ru-RU" smtClean="0"/>
                      <a:t> </a:t>
                    </a:r>
                    <a:r>
                      <a:rPr lang="ru-RU"/>
                      <a:t>482 400,00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СУБСИДИИ</a:t>
                    </a:r>
                    <a:r>
                      <a:rPr lang="ru-RU" baseline="0" smtClean="0"/>
                      <a:t>        </a:t>
                    </a:r>
                    <a:r>
                      <a:rPr lang="ru-RU" smtClean="0"/>
                      <a:t> </a:t>
                    </a:r>
                    <a:r>
                      <a:rPr lang="ru-RU"/>
                      <a:t>3 221,58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101495729703707"/>
                  <c:y val="0.14832294128658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</a:t>
                    </a:r>
                    <a:r>
                      <a:rPr lang="ru-RU" baseline="0" dirty="0" smtClean="0"/>
                      <a:t> 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313 800,00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ИНЫЕ МЕЖБЮДЖЕТНЫЕ </a:t>
                    </a:r>
                    <a:r>
                      <a:rPr lang="ru-RU" smtClean="0"/>
                      <a:t>ТРАНСФЕРТЫ</a:t>
                    </a:r>
                    <a:r>
                      <a:rPr lang="ru-RU" baseline="0" smtClean="0"/>
                      <a:t>    </a:t>
                    </a:r>
                    <a:r>
                      <a:rPr lang="ru-RU" smtClean="0"/>
                      <a:t>14 </a:t>
                    </a:r>
                    <a:r>
                      <a:rPr lang="ru-RU"/>
                      <a:t>990 030,00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ДОТАЦИИ</c:v>
                </c:pt>
                <c:pt idx="3">
                  <c:v>СУБСИДИИ</c:v>
                </c:pt>
                <c:pt idx="4">
                  <c:v>СУБВЕНЦИИ</c:v>
                </c:pt>
                <c:pt idx="5">
                  <c:v>ИНЫЕ МЕЖБЮДЖЕТНЫЕ ТРАНСФЕРТЫ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2988200</c:v>
                </c:pt>
                <c:pt idx="1">
                  <c:v>482400</c:v>
                </c:pt>
                <c:pt idx="2">
                  <c:v>6520600</c:v>
                </c:pt>
                <c:pt idx="3">
                  <c:v>3221.58</c:v>
                </c:pt>
                <c:pt idx="4">
                  <c:v>313800</c:v>
                </c:pt>
                <c:pt idx="5">
                  <c:v>14990030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83679010650485E-2"/>
          <c:y val="8.5547508043982853E-2"/>
          <c:w val="0.63411375570561357"/>
          <c:h val="0.914452491956017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hade val="100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tint val="100000"/>
                    <a:shade val="57000"/>
                    <a:satMod val="120000"/>
                  </a:schemeClr>
                </a:gs>
                <a:gs pos="80000">
                  <a:schemeClr val="accent3">
                    <a:tint val="100000"/>
                    <a:shade val="56000"/>
                    <a:satMod val="145000"/>
                  </a:schemeClr>
                </a:gs>
                <a:gs pos="88000">
                  <a:schemeClr val="accent3">
                    <a:tint val="100000"/>
                    <a:shade val="63000"/>
                    <a:satMod val="160000"/>
                  </a:schemeClr>
                </a:gs>
                <a:gs pos="100000">
                  <a:schemeClr val="accent3">
                    <a:tint val="99000"/>
                    <a:shade val="100000"/>
                    <a:satMod val="15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800000"/>
              </a:lightRig>
            </a:scene3d>
            <a:sp3d contourW="10160" prstMaterial="dkEdge">
              <a:bevelT w="0" h="0" prst="angle"/>
              <a:contourClr>
                <a:schemeClr val="accent3">
                  <a:shade val="30000"/>
                  <a:satMod val="150000"/>
                </a:schemeClr>
              </a:contourClr>
            </a:sp3d>
          </c:spPr>
          <c:dPt>
            <c:idx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l">
                  <a:rot lat="0" lon="0" rev="1800000"/>
                </a:lightRig>
              </a:scene3d>
              <a:sp3d contourW="10160" prstMaterial="dkEdge">
                <a:bevelT w="0" h="0" prst="angle"/>
                <a:contourClr>
                  <a:schemeClr val="accent3">
                    <a:shade val="30000"/>
                    <a:satMod val="150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FF990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l">
                  <a:rot lat="0" lon="0" rev="1800000"/>
                </a:lightRig>
              </a:scene3d>
              <a:sp3d contourW="10160" prstMaterial="dkEdge">
                <a:bevelT w="0" h="0" prst="angle"/>
                <a:contourClr>
                  <a:schemeClr val="accent3">
                    <a:shade val="30000"/>
                    <a:satMod val="150000"/>
                  </a:schemeClr>
                </a:contourClr>
              </a:sp3d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2988200</c:v>
                </c:pt>
                <c:pt idx="1">
                  <c:v>482400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ОБЩЕГОСУДАРСТВЕННЫЕ </a:t>
                    </a:r>
                    <a:r>
                      <a:rPr lang="ru-RU" smtClean="0"/>
                      <a:t>ВОПРОСЫ</a:t>
                    </a:r>
                  </a:p>
                  <a:p>
                    <a:r>
                      <a:rPr lang="ru-RU" smtClean="0"/>
                      <a:t>9 </a:t>
                    </a:r>
                    <a:r>
                      <a:rPr lang="ru-RU"/>
                      <a:t>968 461,17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</a:t>
                    </a:r>
                    <a:r>
                      <a:rPr lang="ru-RU" smtClean="0"/>
                      <a:t>ОБОРОНА</a:t>
                    </a:r>
                  </a:p>
                  <a:p>
                    <a:r>
                      <a:rPr lang="ru-RU" smtClean="0"/>
                      <a:t>297 </a:t>
                    </a:r>
                    <a:r>
                      <a:rPr lang="ru-RU"/>
                      <a:t>300,00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</a:t>
                    </a:r>
                    <a:r>
                      <a:rPr lang="ru-RU" smtClean="0"/>
                      <a:t>ДЕЯТЕЛЬНОСТЬ</a:t>
                    </a:r>
                  </a:p>
                  <a:p>
                    <a:r>
                      <a:rPr lang="ru-RU" smtClean="0"/>
                      <a:t>6 </a:t>
                    </a:r>
                    <a:r>
                      <a:rPr lang="ru-RU"/>
                      <a:t>442,56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</a:t>
                    </a:r>
                    <a:r>
                      <a:rPr lang="ru-RU" smtClean="0"/>
                      <a:t>ЭКОНОМИКА</a:t>
                    </a:r>
                  </a:p>
                  <a:p>
                    <a:r>
                      <a:rPr lang="ru-RU" smtClean="0"/>
                      <a:t>1 </a:t>
                    </a:r>
                    <a:r>
                      <a:rPr lang="ru-RU"/>
                      <a:t>043 800,00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ЖИЛИЩНО-КОММУНАЛЬНОЕ </a:t>
                    </a:r>
                    <a:r>
                      <a:rPr lang="ru-RU" smtClean="0"/>
                      <a:t>ХОЗЯЙСТВО</a:t>
                    </a:r>
                  </a:p>
                  <a:p>
                    <a:r>
                      <a:rPr lang="ru-RU" smtClean="0"/>
                      <a:t>1 </a:t>
                    </a:r>
                    <a:r>
                      <a:rPr lang="ru-RU"/>
                      <a:t>467 800,00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ОХРАНА ОКРУЖАЮЩЕЙ </a:t>
                    </a:r>
                    <a:r>
                      <a:rPr lang="ru-RU" smtClean="0"/>
                      <a:t>СРЕДЫ</a:t>
                    </a:r>
                  </a:p>
                  <a:p>
                    <a:r>
                      <a:rPr lang="ru-RU" smtClean="0"/>
                      <a:t>819 </a:t>
                    </a:r>
                    <a:r>
                      <a:rPr lang="ru-RU"/>
                      <a:t>000,00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269806678650141"/>
                  <c:y val="-5.639476374749013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СОЦИАЛЬНАЯ </a:t>
                    </a:r>
                    <a:r>
                      <a:rPr lang="ru-RU" smtClean="0"/>
                      <a:t>ПОЛИТИКА</a:t>
                    </a:r>
                  </a:p>
                  <a:p>
                    <a:r>
                      <a:rPr lang="ru-RU" smtClean="0"/>
                      <a:t>60 </a:t>
                    </a:r>
                    <a:r>
                      <a:rPr lang="ru-RU"/>
                      <a:t>000,00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0564357996309998"/>
                  <c:y val="7.831547201548534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БЮДЖЕТНОЙ СИСТЕМЫ РОССИЙСКОЙ </a:t>
                    </a:r>
                    <a:r>
                      <a:rPr lang="ru-RU" dirty="0" smtClean="0"/>
                      <a:t>ФЕДЕРАЦИИ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11 635 447,55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СОЦИАЛЬНАЯ ПОЛИТИКА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9968461.1700000018</c:v>
                </c:pt>
                <c:pt idx="1">
                  <c:v>297300</c:v>
                </c:pt>
                <c:pt idx="2">
                  <c:v>6442.56</c:v>
                </c:pt>
                <c:pt idx="3">
                  <c:v>1043800</c:v>
                </c:pt>
                <c:pt idx="4">
                  <c:v>1467800</c:v>
                </c:pt>
                <c:pt idx="5">
                  <c:v>819000</c:v>
                </c:pt>
                <c:pt idx="6">
                  <c:v>60000</c:v>
                </c:pt>
                <c:pt idx="7">
                  <c:v>11635447.550000001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0.90991</cdr:x>
      <cdr:y>0</cdr:y>
    </cdr:from>
    <cdr:to>
      <cdr:x>1</cdr:x>
      <cdr:y>0.0601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2808" y="0"/>
          <a:ext cx="720080" cy="315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0.93694</cdr:x>
      <cdr:y>0</cdr:y>
    </cdr:from>
    <cdr:to>
      <cdr:x>1</cdr:x>
      <cdr:y>0.0411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88832" y="0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</a:rPr>
            <a:t>р</a:t>
          </a:r>
          <a:r>
            <a:rPr lang="ru-RU" sz="1100" dirty="0" smtClean="0">
              <a:solidFill>
                <a:schemeClr val="tx1"/>
              </a:solidFill>
            </a:rPr>
            <a:t>уб.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C352-C4FD-485B-9142-6C825D25BE64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24EA-4269-4E67-848C-C98004C6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7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24EA-4269-4E67-848C-C98004C64C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9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1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2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9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1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1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7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2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3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44F8340-17AD-45EA-AF8A-4026FBDBD0D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9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1B1433A-E1F2-4ED3-8BB3-6ACE26719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594262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БЮДЖЕТ ДЛЯ ГРАЖДАН</a:t>
            </a:r>
            <a:b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к проекту решения Совета депутатов сельского поселения Лемпино </a:t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об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утверждении бюджета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муниципального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образования сельского поселения Лемпино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на 2023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год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</a:b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и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плановый период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2024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и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2025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  <a:t>годов</a:t>
            </a:r>
            <a:b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877273"/>
            <a:ext cx="7488832" cy="504056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 экономики и финансов администрации сельского поселения Лемпино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783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6064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Лемпино на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периоды 2024-2025 годов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04522"/>
              </p:ext>
            </p:extLst>
          </p:nvPr>
        </p:nvGraphicFramePr>
        <p:xfrm>
          <a:off x="323530" y="906980"/>
          <a:ext cx="8568951" cy="5294299"/>
        </p:xfrm>
        <a:graphic>
          <a:graphicData uri="http://schemas.openxmlformats.org/drawingml/2006/table">
            <a:tbl>
              <a:tblPr/>
              <a:tblGrid>
                <a:gridCol w="4311140"/>
                <a:gridCol w="1504409"/>
                <a:gridCol w="1515635"/>
                <a:gridCol w="1237768"/>
              </a:tblGrid>
              <a:tr h="3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2023 год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2024 год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Всего 2025 год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3 470 600,00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3 340 200,00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3 318 600,00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1 905 000,00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1 905 000,00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1 905 000,00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7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941 300,00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1 009 100,00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1 009 100,00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93 400,00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96 900,00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98 700,00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0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425 400,00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282 100,00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210 400,00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21 827 651,58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21 536 019,15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19 737 923,40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6 520 600,00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6 673 500,00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6 369 900,00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7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3 221,58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3 219,15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3 223,40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313 800,00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323 300,00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331 400,00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14 990 030,00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14 536 000,00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13 033 400,00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ДОХОДОВ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25 298 251,58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24 876 219,15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23 056 523,40</a:t>
                      </a:r>
                    </a:p>
                  </a:txBody>
                  <a:tcPr marL="6443" marR="6443" marT="6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1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6"/>
            <a:ext cx="8424935" cy="432047"/>
          </a:xfrm>
        </p:spPr>
        <p:txBody>
          <a:bodyPr/>
          <a:lstStyle/>
          <a:p>
            <a:pPr algn="ctr"/>
            <a:r>
              <a:rPr lang="ru-RU" sz="2400" b="1" i="1" u="sng" dirty="0"/>
              <a:t>Доходы формирующие муниципальный дорожный </a:t>
            </a:r>
            <a:r>
              <a:rPr lang="ru-RU" sz="2400" b="1" i="1" u="sng" dirty="0" smtClean="0"/>
              <a:t>фонд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980729"/>
            <a:ext cx="6389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трансфертов, получаемых из других бюджетов бюджетной системы Российской Федерации на финансовое обеспечение дорожной деятельности в отношении автомобильных дорог общего пользования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1811814"/>
            <a:ext cx="6418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/>
                <a:ea typeface="Times New Roman"/>
              </a:rPr>
              <a:t>денежных средств, поступающих в местный бюджет от уплаты неустоек (штрафов, пеней), а также от возмещения убытков муниципального заказчика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2500306"/>
            <a:ext cx="784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/>
                <a:ea typeface="Times New Roman"/>
              </a:rPr>
              <a:t>денежных средств, внесенных участником конкурса или аукциона, проводимых в целях заключения муниципального контракта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5053" y="2944110"/>
            <a:ext cx="457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дизельное топливо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053" y="3251886"/>
            <a:ext cx="803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моторные масла для дизельных и (или) карбюраторных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5053" y="3775106"/>
            <a:ext cx="5587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автомобильный бензин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053" y="4082885"/>
            <a:ext cx="6667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прямогонный бензин</a:t>
            </a:r>
          </a:p>
        </p:txBody>
      </p:sp>
      <p:pic>
        <p:nvPicPr>
          <p:cNvPr id="11" name="Picture 6" descr="C:\Users\Хозяйка\Desktop\отчет фото\ремонт дорог\20170808_124006.jpg"/>
          <p:cNvPicPr>
            <a:picLocks noChangeAspect="1" noChangeArrowheads="1"/>
          </p:cNvPicPr>
          <p:nvPr/>
        </p:nvPicPr>
        <p:blipFill>
          <a:blip r:embed="rId2" cstate="print"/>
          <a:srcRect b="9561"/>
          <a:stretch>
            <a:fillRect/>
          </a:stretch>
        </p:blipFill>
        <p:spPr bwMode="auto">
          <a:xfrm>
            <a:off x="1000101" y="928670"/>
            <a:ext cx="1000132" cy="146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Хозяйка\Desktop\отчет фото\ремонт дорог\20170808_123129.jpg"/>
          <p:cNvPicPr>
            <a:picLocks noChangeAspect="1" noChangeArrowheads="1"/>
          </p:cNvPicPr>
          <p:nvPr/>
        </p:nvPicPr>
        <p:blipFill>
          <a:blip r:embed="rId3"/>
          <a:srcRect b="9373"/>
          <a:stretch>
            <a:fillRect/>
          </a:stretch>
        </p:blipFill>
        <p:spPr bwMode="auto">
          <a:xfrm>
            <a:off x="6041641" y="3679230"/>
            <a:ext cx="25202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Хозяйка\Desktop\отчет фото\ремонт дорог\20170815_1529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352984"/>
            <a:ext cx="3960440" cy="22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дорожного фонда </a:t>
            </a:r>
            <a:endParaRPr lang="ru-RU" sz="2400" i="1" u="sng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549131" y="1268760"/>
            <a:ext cx="6408712" cy="8572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Дорожный фонд сельского поселения Лемпино,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руб.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69667"/>
              </p:ext>
            </p:extLst>
          </p:nvPr>
        </p:nvGraphicFramePr>
        <p:xfrm>
          <a:off x="865055" y="2492897"/>
          <a:ext cx="7776864" cy="93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2025 год</a:t>
                      </a: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954 300,00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1 022 100,00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1 023 800,00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C:\Users\user\Desktop\2022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659357"/>
            <a:ext cx="2736425" cy="24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er\Desktop\2022\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61" y="3659357"/>
            <a:ext cx="1853655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665823"/>
            <a:ext cx="2666876" cy="246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783" y="405705"/>
            <a:ext cx="5933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РАСХОДОВ БЮДЖЕТА </a:t>
            </a:r>
          </a:p>
          <a:p>
            <a:pPr algn="ctr"/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ЛЕМПИНО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86149766"/>
              </p:ext>
            </p:extLst>
          </p:nvPr>
        </p:nvGraphicFramePr>
        <p:xfrm>
          <a:off x="323528" y="1397000"/>
          <a:ext cx="8424936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5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сельского поселения Лемпино на 2023 год и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плановый период 2024 и 2025 годов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60707"/>
              </p:ext>
            </p:extLst>
          </p:nvPr>
        </p:nvGraphicFramePr>
        <p:xfrm>
          <a:off x="323528" y="863208"/>
          <a:ext cx="8496943" cy="6238211"/>
        </p:xfrm>
        <a:graphic>
          <a:graphicData uri="http://schemas.openxmlformats.org/drawingml/2006/table">
            <a:tbl>
              <a:tblPr/>
              <a:tblGrid>
                <a:gridCol w="4896871"/>
                <a:gridCol w="1200024"/>
                <a:gridCol w="1200024"/>
                <a:gridCol w="1200024"/>
              </a:tblGrid>
              <a:tr h="18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2023 год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2024 год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2025 год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9 968 461,17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18 355 704,85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16 534 160,60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муниципального самоуправления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1 331 812,79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1 664 857,00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1 696 461,24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обеспечение функций органов местного самоуправления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3 005 362,52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5 532 792,94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5 340 588,30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выборов в представительные органы муниципального образования поселения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661 330,00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Резервный фонд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4 878 955,86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11 067 054,91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9 406 111,06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297 300,00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311 200,00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322 600,00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297 300,00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311 200,00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322 600,00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6 442,56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6 438,30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6 446,80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деятельности народных дружин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6 442,56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6 438,30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6 446,80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1 043 800,00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3 034 200,00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3 032 600,00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 мероприятий при осуществлении деятельности по обращению с животными без владельцев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автомобильных дорог 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592 200,00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2 661 700,00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автомобильных дорог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362 100,00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362 100,00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362 100,00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Отдельные мероприятия в области информационно-коммуникационных технологий и связи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1 467 800,00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766 300,00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766 300,00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Основное мероприятие "Содержание муниципального имущества"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Инициативный проект "Детская игровая площадка "Детский городок""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Инициативный проект "Детская игровая площадка "Детский городок""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территории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716 300,00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716 300,00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Утилизация жидких бытовых отходов в поселениях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Доплата к пенсии муниципальным служащим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120 000,00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11 635 447,55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1 463 376,00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1 455 416,00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4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11 635 447,55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1 463 376,00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1 455 416,00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7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25 298 251,28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24 876 219,15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23 056 523,40</a:t>
                      </a:r>
                    </a:p>
                  </a:txBody>
                  <a:tcPr marL="3971" marR="3971" marT="39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sun6-21.userapi.com/s/v1/if1/11gq7ziM7ANRJ_ekhFcKTClz4B7mMRIC8o1Cs7hP_zlE6Ymd4qfOZyw_9TTzTdiq4YQCJgZq.jpg?size=667x667&amp;quality=96&amp;crop=269,0,667,667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2818"/>
            <a:ext cx="2110979" cy="21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sk.kprf.ru/wp-content/uploads/2022/11/06072021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15" y="2427952"/>
            <a:ext cx="2686491" cy="17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volontermo.ru/b/c/34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7" y="52593"/>
            <a:ext cx="1780277" cy="14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6470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 </a:t>
            </a:r>
            <a:r>
              <a:rPr lang="ru-RU" sz="2400" b="1" i="1" dirty="0" smtClean="0"/>
              <a:t>           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ВОПРОСЫ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056811" y="1628801"/>
            <a:ext cx="77888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445200" y="1613411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Глава муниципального самоуправления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056812" y="2636912"/>
            <a:ext cx="778885" cy="215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38529" y="2498411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Расходы на обеспечение функций органов местного самоуправления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056812" y="3717033"/>
            <a:ext cx="77888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45200" y="3578533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Проведение выборов в представительные органы муниципального образования поселения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014932" y="5123347"/>
            <a:ext cx="870435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18433" y="5023318"/>
            <a:ext cx="571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Резервные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0646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Лапухина ЛН\Desktop\фото\Фото\2023\Пожарные водоемы\20221220_151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апухина ЛН\Desktop\фото\Фото\2022\Слайд\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3" y="1333785"/>
            <a:ext cx="2539595" cy="19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Лапухина ЛН\Desktop\фото\Фото\2022\Слайд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856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Лапухина ЛН\Desktop\фото\Фото\2022\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64" y="116632"/>
            <a:ext cx="2555715" cy="19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056811" y="692697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7" y="600363"/>
            <a:ext cx="439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Другие общегосударственные вопросы</a:t>
            </a:r>
          </a:p>
        </p:txBody>
      </p:sp>
      <p:pic>
        <p:nvPicPr>
          <p:cNvPr id="6148" name="Picture 4" descr="C:\Users\Лапухина ЛН\Desktop\фото\Фото\2023\Крещение\20230117_153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Лапухина ЛН\Desktop\фото\Фото\Зеленая Весна 2021\IMG-20210527-WA0023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97" y="3475959"/>
            <a:ext cx="1549743" cy="20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Лапухина ЛН\Desktop\фото\Фото\Зеленая Весна 2021\IMG-20210527-WA00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3" y="3598405"/>
            <a:ext cx="1549743" cy="20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Лапухина ЛН\Desktop\фото\Фото\2022\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35" y="4005064"/>
            <a:ext cx="192367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ОБОРОНА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55577" y="1666355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1720" y="138343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Осуществление первичного воинского учета органами местного самоуправления поселений, муниципальных и городских округов</a:t>
            </a:r>
          </a:p>
        </p:txBody>
      </p:sp>
      <p:pic>
        <p:nvPicPr>
          <p:cNvPr id="5122" name="Picture 2" descr="https://ic.pics.livejournal.com/i_korotchenko/20427537/824906/82490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5" y="2306768"/>
            <a:ext cx="4419961" cy="30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orumimage.ru/uploads/20150518/143195539234906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98" y="3356993"/>
            <a:ext cx="4043519" cy="30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4153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55577" y="1758687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166635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условий для деятельности народных дружин</a:t>
            </a:r>
          </a:p>
        </p:txBody>
      </p:sp>
      <p:pic>
        <p:nvPicPr>
          <p:cNvPr id="11266" name="Picture 2" descr="https://savelki.mos.ru/upload/medialibrary/464/1508504923_narodnaya_druz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44" y="2348880"/>
            <a:ext cx="56307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Лапухина ЛН\Desktop\фото\Фото\Ремонт дороги на ул. Проулок 2\20210616_143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057927"/>
            <a:ext cx="2148145" cy="14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58" y="4581129"/>
            <a:ext cx="1429871" cy="161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user\Desktop\2022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25" y="3850016"/>
            <a:ext cx="2016251" cy="151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user\Desktop\2022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65042"/>
            <a:ext cx="2148145" cy="161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er\Desktop\2022\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0"/>
          <a:stretch>
            <a:fillRect/>
          </a:stretch>
        </p:blipFill>
        <p:spPr bwMode="auto">
          <a:xfrm>
            <a:off x="7257160" y="901277"/>
            <a:ext cx="1837067" cy="89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76470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40789" y="1795175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1720" y="156434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Организация мероприятий при осуществлении деятельности по обращению с животными без владельцев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840789" y="2780928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1720" y="268859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Ремонт автомобильных дорог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840789" y="3573017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51721" y="3480683"/>
            <a:ext cx="64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Содержание автомобильных дорог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810659" y="5525184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07705" y="5155852"/>
            <a:ext cx="6460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Отдельные мероприятия в области </a:t>
            </a:r>
            <a:endParaRPr lang="ru-RU" dirty="0" smtClean="0"/>
          </a:p>
          <a:p>
            <a:r>
              <a:rPr lang="ru-RU" dirty="0" smtClean="0"/>
              <a:t>информационно-коммуникационных </a:t>
            </a:r>
            <a:r>
              <a:rPr lang="ru-RU" dirty="0"/>
              <a:t>технологий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связи</a:t>
            </a:r>
          </a:p>
        </p:txBody>
      </p:sp>
      <p:sp>
        <p:nvSpPr>
          <p:cNvPr id="14" name="AutoShape 2" descr="https://cdn1.ozone.ru/s3/multimedia-v/63794124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cdn1.ozone.ru/s3/multimedia-v/637941249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5" y="1643860"/>
            <a:ext cx="3513332" cy="351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2837" y="476672"/>
            <a:ext cx="709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5" y="476672"/>
            <a:ext cx="12573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3547" y="1628801"/>
            <a:ext cx="46729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i="1" dirty="0" smtClean="0">
                <a:latin typeface="Times New Roman"/>
              </a:rPr>
              <a:t>«</a:t>
            </a:r>
            <a:r>
              <a:rPr lang="ru-RU" i="1" dirty="0">
                <a:latin typeface="Times New Roman"/>
              </a:rPr>
              <a:t>Бюджет для граждан» –</a:t>
            </a:r>
            <a:r>
              <a:rPr lang="ru-RU" dirty="0">
                <a:latin typeface="Times New Roman"/>
              </a:rPr>
              <a:t>это документ, обеспечивающий представление бюджета и отчетов об их исполнении в доступной для граждан форме. Бюджет для граждан разрабатывается для ознакомления граждан (заинтересованных пользователей) с задачами и приоритетными направлениями бюджетной политики, основными условиями формирования и исполнения бюджетов, источниками доходов бюджетов, обоснованиями бюджетных расходов, планируемыми и достигнутыми результатами использования бюджетных ассигнований, а также вовлечения граждан в обсуждение бюджетных решений</a:t>
            </a:r>
            <a:r>
              <a:rPr lang="ru-RU" dirty="0" smtClean="0">
                <a:latin typeface="Times New Roman"/>
              </a:rPr>
              <a:t>.</a:t>
            </a:r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56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Лапухина ЛН\Desktop\фото\Фото\2022\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09" y="3332776"/>
            <a:ext cx="2438003" cy="32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76470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77382" y="1556793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1720" y="132596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Содержание имущества (взносы на капитальный </a:t>
            </a:r>
            <a:r>
              <a:rPr lang="ru-RU" dirty="0"/>
              <a:t>ремонт</a:t>
            </a:r>
          </a:p>
          <a:p>
            <a:r>
              <a:rPr lang="ru-RU" dirty="0"/>
              <a:t>общего имущества </a:t>
            </a:r>
            <a:r>
              <a:rPr lang="ru-RU" dirty="0" smtClean="0"/>
              <a:t>в многоквартирных домах)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77382" y="2712696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1720" y="220486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Благоустройство (поставка электроэнергии для уличного освещения, содержание электрооборудования уличного освещения, реализация инициативных проектов)</a:t>
            </a:r>
            <a:endParaRPr lang="ru-RU" dirty="0"/>
          </a:p>
        </p:txBody>
      </p:sp>
      <p:pic>
        <p:nvPicPr>
          <p:cNvPr id="8193" name="Picture 1" descr="C:\Users\Лапухина ЛН\Desktop\фото\Фото\20210215_203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Лапухина ЛН\Desktop\фото\Фото\20200917_143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3136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апухина ЛН\Desktop\фото\Фото\Откачка септиков\20180129_143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1" y="4077072"/>
            <a:ext cx="4906135" cy="2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77382" y="1568504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1720" y="147617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Утилизация жидких бытовых отходов в поселениях</a:t>
            </a:r>
          </a:p>
        </p:txBody>
      </p:sp>
      <p:pic>
        <p:nvPicPr>
          <p:cNvPr id="5" name="Picture 2" descr="C:\Users\user\Desktop\2022\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2"/>
          <a:stretch>
            <a:fillRect/>
          </a:stretch>
        </p:blipFill>
        <p:spPr bwMode="auto">
          <a:xfrm>
            <a:off x="683567" y="1916833"/>
            <a:ext cx="4011953" cy="29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8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83671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77382" y="1660836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5" y="1568503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Доплата к пенсии муниципальным служащим</a:t>
            </a:r>
          </a:p>
        </p:txBody>
      </p:sp>
      <p:pic>
        <p:nvPicPr>
          <p:cNvPr id="13314" name="Picture 2" descr="https://alaniatv.ru/wp-content/uploads/2020/08/1457094694_pen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6107344" cy="34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3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/>
              <a:t>МЕЖБЮДЖЕТНЫЕ ТРАНСФЕРТЫ ОБЩЕГО ХАРАКТЕРА БЮДЖЕТАМ БЮДЖЕТНОЙ СИСТЕМЫ РОССИЙСКОЙ ФЕДЕРАЦИИ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539553" y="2841903"/>
            <a:ext cx="77888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98221" y="2472571"/>
            <a:ext cx="6490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Межбюджетные трансферты бюджетам муниципальных районов из бюджетов поселений на осуществление части полномочий по решению вопросов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2177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мои документы\фото\2022\20.08.2022 Юбилей Лемпино 240 лет\IMG_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4761"/>
          <a:stretch>
            <a:fillRect/>
          </a:stretch>
        </p:blipFill>
        <p:spPr bwMode="auto">
          <a:xfrm>
            <a:off x="20638" y="1"/>
            <a:ext cx="88566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445224"/>
            <a:ext cx="880312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Благодарим 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3153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214"/>
            <a:ext cx="12573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16" y="1860933"/>
            <a:ext cx="3845683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267" y="2015190"/>
            <a:ext cx="2376264" cy="2539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748" y="1860934"/>
            <a:ext cx="2160240" cy="1933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платежи и сборы, безвозмездные поступления)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1844824"/>
            <a:ext cx="2376264" cy="150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513D1B"/>
                </a:solidFill>
                <a:latin typeface="Times New Roman"/>
              </a:rPr>
              <a:t>Выплачиваемые из бюджета денежные средства (содержание муниципальных учреждений, социальные выплаты, расходы на благоустройство и др.) </a:t>
            </a:r>
            <a:endParaRPr lang="ru-R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404665"/>
            <a:ext cx="5904656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40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6517" y="1276159"/>
            <a:ext cx="3845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150160">
            <a:off x="2438119" y="4350978"/>
            <a:ext cx="484632" cy="1058838"/>
          </a:xfrm>
          <a:prstGeom prst="downArrow">
            <a:avLst>
              <a:gd name="adj1" fmla="val 50000"/>
              <a:gd name="adj2" fmla="val 111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310993">
            <a:off x="6050980" y="4336760"/>
            <a:ext cx="484632" cy="992689"/>
          </a:xfrm>
          <a:prstGeom prst="downArrow">
            <a:avLst>
              <a:gd name="adj1" fmla="val 50000"/>
              <a:gd name="adj2" fmla="val 10360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6155" y="5373111"/>
            <a:ext cx="1652775" cy="12744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</a:rPr>
              <a:t>Профицит бюджета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790456" y="5373112"/>
            <a:ext cx="1584176" cy="1202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</a:rPr>
              <a:t>Дефицит бюджета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850" y="4184829"/>
            <a:ext cx="1992871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bg1"/>
                </a:solidFill>
              </a:rPr>
              <a:t>Превышение доходов бюджета над его расходами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48264" y="4184829"/>
            <a:ext cx="208823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bg1"/>
                </a:solidFill>
              </a:rPr>
              <a:t>Превышение расходов бюджета над его доходами </a:t>
            </a:r>
          </a:p>
        </p:txBody>
      </p:sp>
    </p:spTree>
    <p:extLst>
      <p:ext uri="{BB962C8B-B14F-4D97-AF65-F5344CB8AC3E}">
        <p14:creationId xmlns:p14="http://schemas.microsoft.com/office/powerpoint/2010/main" val="24602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200" dirty="0" smtClean="0"/>
          </a:p>
          <a:p>
            <a:pPr indent="-216000" algn="just">
              <a:buNone/>
            </a:pPr>
            <a:r>
              <a:rPr lang="ru-RU" sz="1200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66068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557" y="1278364"/>
            <a:ext cx="2500331" cy="13573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или «бюджет расширенного правительства» (аналитическая категория)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285860"/>
            <a:ext cx="2286016" cy="1285884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285860"/>
            <a:ext cx="2357455" cy="12858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63117" y="1548428"/>
            <a:ext cx="714380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929322" y="1619232"/>
            <a:ext cx="642943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00760" y="1500175"/>
            <a:ext cx="50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+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5" y="157161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1" y="3214686"/>
            <a:ext cx="2500331" cy="857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3143248"/>
            <a:ext cx="2286016" cy="9286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3000372"/>
            <a:ext cx="1428760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3833" y="3000372"/>
            <a:ext cx="1357323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Территориальные фонды обязательного медицинского страхования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9" name="Стрелка вверх 48"/>
          <p:cNvSpPr/>
          <p:nvPr/>
        </p:nvSpPr>
        <p:spPr>
          <a:xfrm>
            <a:off x="4714876" y="2571744"/>
            <a:ext cx="214315" cy="571504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>
            <a:off x="6786579" y="2571744"/>
            <a:ext cx="285752" cy="42862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>
            <a:off x="8215339" y="2571744"/>
            <a:ext cx="285752" cy="42862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углом вверх 61"/>
          <p:cNvSpPr/>
          <p:nvPr/>
        </p:nvSpPr>
        <p:spPr>
          <a:xfrm>
            <a:off x="1357291" y="2571745"/>
            <a:ext cx="3143272" cy="50006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1357291" y="3000373"/>
            <a:ext cx="142876" cy="28575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214281" y="4500570"/>
            <a:ext cx="2500331" cy="1000132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Бюджеты субъектов Российской Федерации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(региональные бюджеты)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571868" y="4500571"/>
            <a:ext cx="2286016" cy="114300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Консолидированные бюджеты муниципальных районов</a:t>
            </a:r>
            <a:endParaRPr lang="ru-RU" sz="1500" b="1" dirty="0"/>
          </a:p>
        </p:txBody>
      </p:sp>
      <p:sp>
        <p:nvSpPr>
          <p:cNvPr id="67" name="Блок-схема: процесс 66"/>
          <p:cNvSpPr/>
          <p:nvPr/>
        </p:nvSpPr>
        <p:spPr>
          <a:xfrm>
            <a:off x="6715140" y="4500571"/>
            <a:ext cx="2286016" cy="928694"/>
          </a:xfrm>
          <a:prstGeom prst="flowChart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Бюджеты городских округов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85785" y="6072207"/>
            <a:ext cx="2214579" cy="5715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Бюджеты районов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29389" y="6000768"/>
            <a:ext cx="2357455" cy="5715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Бюджеты поселений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0" name="Стрелка вверх 69"/>
          <p:cNvSpPr/>
          <p:nvPr/>
        </p:nvSpPr>
        <p:spPr>
          <a:xfrm>
            <a:off x="4786313" y="4071942"/>
            <a:ext cx="214315" cy="428628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углом вверх 70"/>
          <p:cNvSpPr/>
          <p:nvPr/>
        </p:nvSpPr>
        <p:spPr>
          <a:xfrm>
            <a:off x="1285852" y="4071943"/>
            <a:ext cx="3143272" cy="285752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процесс 77"/>
          <p:cNvSpPr/>
          <p:nvPr/>
        </p:nvSpPr>
        <p:spPr>
          <a:xfrm>
            <a:off x="1285853" y="4357695"/>
            <a:ext cx="71439" cy="142876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процесс 78"/>
          <p:cNvSpPr/>
          <p:nvPr/>
        </p:nvSpPr>
        <p:spPr>
          <a:xfrm>
            <a:off x="7500958" y="4286256"/>
            <a:ext cx="71439" cy="214314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процесс 79"/>
          <p:cNvSpPr/>
          <p:nvPr/>
        </p:nvSpPr>
        <p:spPr>
          <a:xfrm>
            <a:off x="5286380" y="4286257"/>
            <a:ext cx="2214579" cy="71438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верх 80"/>
          <p:cNvSpPr/>
          <p:nvPr/>
        </p:nvSpPr>
        <p:spPr>
          <a:xfrm>
            <a:off x="5214943" y="4071943"/>
            <a:ext cx="142876" cy="285752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углом вверх 82"/>
          <p:cNvSpPr/>
          <p:nvPr/>
        </p:nvSpPr>
        <p:spPr>
          <a:xfrm>
            <a:off x="2000233" y="5643579"/>
            <a:ext cx="2357455" cy="285752"/>
          </a:xfrm>
          <a:prstGeom prst="bent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процесс 83"/>
          <p:cNvSpPr/>
          <p:nvPr/>
        </p:nvSpPr>
        <p:spPr>
          <a:xfrm>
            <a:off x="1928794" y="5857892"/>
            <a:ext cx="71439" cy="214314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процесс 84"/>
          <p:cNvSpPr/>
          <p:nvPr/>
        </p:nvSpPr>
        <p:spPr>
          <a:xfrm>
            <a:off x="5143504" y="5857893"/>
            <a:ext cx="2571768" cy="71438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процесс 85"/>
          <p:cNvSpPr/>
          <p:nvPr/>
        </p:nvSpPr>
        <p:spPr>
          <a:xfrm>
            <a:off x="7643834" y="5857893"/>
            <a:ext cx="71439" cy="142876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верх 86"/>
          <p:cNvSpPr/>
          <p:nvPr/>
        </p:nvSpPr>
        <p:spPr>
          <a:xfrm>
            <a:off x="5072067" y="5643579"/>
            <a:ext cx="142876" cy="285752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pngmart.com/files/21/Job-Interview-PNG-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30048"/>
            <a:ext cx="3345033" cy="30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157897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16631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СОСТАВЛЕНИЕ ПРОЕКТА </a:t>
            </a:r>
            <a:r>
              <a:rPr lang="ru-RU" sz="3200" b="1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560" y="1340768"/>
            <a:ext cx="8784977" cy="9144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Проект бюджета сельского поселения составляется и утверждается на три года (на очередной финансовый год и плановый период). </a:t>
            </a:r>
          </a:p>
        </p:txBody>
      </p:sp>
      <p:sp>
        <p:nvSpPr>
          <p:cNvPr id="4" name="Овал 3"/>
          <p:cNvSpPr/>
          <p:nvPr/>
        </p:nvSpPr>
        <p:spPr>
          <a:xfrm>
            <a:off x="178559" y="2243029"/>
            <a:ext cx="4392488" cy="116426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Очередной финансовый год - год, на который составляется проект бюджета (2023 год) </a:t>
            </a:r>
          </a:p>
        </p:txBody>
      </p:sp>
      <p:sp>
        <p:nvSpPr>
          <p:cNvPr id="5" name="Овал 4"/>
          <p:cNvSpPr/>
          <p:nvPr/>
        </p:nvSpPr>
        <p:spPr>
          <a:xfrm>
            <a:off x="4571047" y="2243030"/>
            <a:ext cx="4474176" cy="1164265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Плановый период - два </a:t>
            </a:r>
            <a:r>
              <a:rPr lang="ru-RU" sz="1600" dirty="0" smtClean="0">
                <a:solidFill>
                  <a:schemeClr val="tx1"/>
                </a:solidFill>
              </a:rPr>
              <a:t>года, следующих </a:t>
            </a:r>
            <a:r>
              <a:rPr lang="ru-RU" sz="1600" dirty="0">
                <a:solidFill>
                  <a:schemeClr val="tx1"/>
                </a:solidFill>
              </a:rPr>
              <a:t>за очередным финансовым годом (2024 и 2025 года)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3573017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СОСТАВЛЕНИЕ ПРОЕКТА БЮДЖЕТА ОСНОВЫВАЕТСЯ НА: </a:t>
            </a:r>
            <a:endParaRPr lang="ru-RU" sz="1600" i="1" dirty="0"/>
          </a:p>
          <a:p>
            <a:pPr algn="just"/>
            <a:r>
              <a:rPr lang="ru-RU" sz="1600" i="1" dirty="0" smtClean="0"/>
              <a:t>- прогнозе социально-экономического развития  МО сельское поселение Лемпино;</a:t>
            </a:r>
            <a:endParaRPr lang="ru-RU" sz="1600" i="1" dirty="0"/>
          </a:p>
          <a:p>
            <a:pPr algn="just"/>
            <a:r>
              <a:rPr lang="ru-RU" sz="1600" i="1" dirty="0" smtClean="0"/>
              <a:t>- </a:t>
            </a:r>
            <a:r>
              <a:rPr lang="ru-RU" sz="1600" i="1" dirty="0"/>
              <a:t>о</a:t>
            </a:r>
            <a:r>
              <a:rPr lang="ru-RU" sz="1600" i="1" dirty="0" smtClean="0"/>
              <a:t>сновных </a:t>
            </a:r>
            <a:r>
              <a:rPr lang="ru-RU" sz="1600" i="1" dirty="0"/>
              <a:t>направлениях </a:t>
            </a:r>
            <a:r>
              <a:rPr lang="ru-RU" sz="1600" i="1" dirty="0" smtClean="0"/>
              <a:t>налоговой и бюджетной политики  МО сельское поселение Лемпино;</a:t>
            </a:r>
            <a:endParaRPr lang="ru-RU" sz="1600" i="1" dirty="0"/>
          </a:p>
          <a:p>
            <a:pPr algn="just"/>
            <a:r>
              <a:rPr lang="ru-RU" sz="1600" i="1" dirty="0" smtClean="0"/>
              <a:t>- муниципальных </a:t>
            </a:r>
            <a:r>
              <a:rPr lang="ru-RU" sz="1600" i="1" dirty="0"/>
              <a:t>программах </a:t>
            </a:r>
            <a:r>
              <a:rPr lang="ru-RU" sz="1600" i="1" dirty="0" smtClean="0"/>
              <a:t>сельского поселения Лемпино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0313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7956376" cy="59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9" r="39"/>
          <a:stretch>
            <a:fillRect/>
          </a:stretch>
        </p:blipFill>
        <p:spPr>
          <a:xfrm>
            <a:off x="3657600" y="0"/>
            <a:ext cx="5486400" cy="33569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632"/>
            <a:ext cx="3312368" cy="2808312"/>
          </a:xfr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основных характеристик на 2023 </a:t>
            </a:r>
            <a:r>
              <a:rPr lang="ru-RU" sz="25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5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периоды 2024 и 2025 </a:t>
            </a:r>
            <a:r>
              <a:rPr lang="ru-RU" sz="25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99387"/>
              </p:ext>
            </p:extLst>
          </p:nvPr>
        </p:nvGraphicFramePr>
        <p:xfrm>
          <a:off x="323529" y="3429000"/>
          <a:ext cx="8496944" cy="2987315"/>
        </p:xfrm>
        <a:graphic>
          <a:graphicData uri="http://schemas.openxmlformats.org/drawingml/2006/table">
            <a:tbl>
              <a:tblPr/>
              <a:tblGrid>
                <a:gridCol w="3060888"/>
                <a:gridCol w="1833551"/>
                <a:gridCol w="1768955"/>
                <a:gridCol w="1833551"/>
              </a:tblGrid>
              <a:tr h="192405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FFC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FFC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FFC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руб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76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Доходы без межбюджетных трансфертов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3 470 600,00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3 340 200,00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3 318 600,00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86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Безвозмездные поступления от других бюджетов бюджетной системы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21 827 651,28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21 536 019,15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19 737 923,40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6 520 600,00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6 673 500,00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6 369 900,00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313 800,00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323 300,00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331 400,00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3 221,28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3 219,15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3 223,40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прочие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14 990 030,00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14 536 000,00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13 033 400,00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Доходы с учетом межбюджетных трансфертов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25 298 251,28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24 876 219,15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23 056 523,40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Расходы-всего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25 298 251,28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24 876 219,15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23 056 523,40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Дефицит(-), профицит(+)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1" u="none" strike="noStrike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1" u="none" strike="noStrike" dirty="0">
                          <a:solidFill>
                            <a:srgbClr val="FFC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СЕЛЬСКОГО ПОСЕЛЕНИЯ ЛЕМПИНО В 2023 ГОДУ</a:t>
            </a:r>
          </a:p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766536"/>
              </p:ext>
            </p:extLst>
          </p:nvPr>
        </p:nvGraphicFramePr>
        <p:xfrm>
          <a:off x="683568" y="1052737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1"/>
            <a:ext cx="1797943" cy="179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42" y="237727"/>
            <a:ext cx="872944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</a:t>
            </a:r>
          </a:p>
          <a:p>
            <a:pPr algn="ctr"/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ЛЕМПИНО </a:t>
            </a:r>
          </a:p>
          <a:p>
            <a:pPr algn="ctr"/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2023 ГОДУ</a:t>
            </a:r>
          </a:p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24886273"/>
              </p:ext>
            </p:extLst>
          </p:nvPr>
        </p:nvGraphicFramePr>
        <p:xfrm>
          <a:off x="1524000" y="1397001"/>
          <a:ext cx="7224464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2" name="Picture 4" descr="https://img2.freepng.ru/20191008/ilp/transparent-bag-coin-purse-pink-handbag-fashion-accessory-5d9e808a2fb570.0028855615706686821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83280"/>
            <a:ext cx="1896145" cy="185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2029</TotalTime>
  <Words>1275</Words>
  <Application>Microsoft Office PowerPoint</Application>
  <PresentationFormat>Экран (4:3)</PresentationFormat>
  <Paragraphs>346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Базовая</vt:lpstr>
      <vt:lpstr>БЮДЖЕТ ДЛЯ ГРАЖДАН к проекту решения Совета депутатов сельского поселения Лемпино  об утверждении бюджета  муниципального образования сельского поселения Лемпино на 2023 год  и плановый период 2024 и 2025 годов  </vt:lpstr>
      <vt:lpstr>Презентация PowerPoint</vt:lpstr>
      <vt:lpstr>Презентация PowerPoint</vt:lpstr>
      <vt:lpstr>Бюджетная система Российской Федерации</vt:lpstr>
      <vt:lpstr>Презентация PowerPoint</vt:lpstr>
      <vt:lpstr>Презентация PowerPoint</vt:lpstr>
      <vt:lpstr>Прогноз основных характеристик на 2023 год и плановые периоды 2024 и 2025 годы</vt:lpstr>
      <vt:lpstr>Презентация PowerPoint</vt:lpstr>
      <vt:lpstr>Презентация PowerPoint</vt:lpstr>
      <vt:lpstr>Презентация PowerPoint</vt:lpstr>
      <vt:lpstr>Доходы формирующие муниципальный дорожный фонд</vt:lpstr>
      <vt:lpstr>Объем бюджетных ассигнований дорожного фонда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Лапухина ЛН</cp:lastModifiedBy>
  <cp:revision>116</cp:revision>
  <dcterms:created xsi:type="dcterms:W3CDTF">2017-04-21T03:40:00Z</dcterms:created>
  <dcterms:modified xsi:type="dcterms:W3CDTF">2023-03-30T05:29:25Z</dcterms:modified>
</cp:coreProperties>
</file>