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80" r:id="rId2"/>
    <p:sldId id="270" r:id="rId3"/>
    <p:sldId id="275" r:id="rId4"/>
    <p:sldId id="271" r:id="rId5"/>
    <p:sldId id="277" r:id="rId6"/>
    <p:sldId id="278" r:id="rId7"/>
    <p:sldId id="274" r:id="rId8"/>
    <p:sldId id="279" r:id="rId9"/>
    <p:sldId id="261" r:id="rId10"/>
    <p:sldId id="28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1"/>
            <c:bubble3D val="0"/>
            <c:explosion val="0"/>
          </c:dPt>
          <c:dLbls>
            <c:dLbl>
              <c:idx val="0"/>
              <c:layout>
                <c:manualLayout>
                  <c:x val="-0.12753300597454278"/>
                  <c:y val="1.424680720076264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Налоговые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и неналоговые доходы (собственные доходы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) </a:t>
                    </a:r>
                  </a:p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504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337,55 рублей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843216685749334"/>
                  <c:y val="-0.32234354818191668"/>
                </c:manualLayout>
              </c:layout>
              <c:tx>
                <c:rich>
                  <a:bodyPr/>
                  <a:lstStyle/>
                  <a:p>
                    <a:endParaRPr lang="ru-RU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Безвозмездные поступления</a:t>
                    </a:r>
                  </a:p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28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382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143,11 рублей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(собственные доходы)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3504337.55</c:v>
                </c:pt>
                <c:pt idx="1">
                  <c:v>28382143.109999999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29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cene3d>
          <a:camera prst="orthographicFront"/>
          <a:lightRig rig="threePt" dir="t"/>
        </a:scene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098404298212691E-3"/>
          <c:y val="2.4087884742316533E-3"/>
          <c:w val="0.99019015957017875"/>
          <c:h val="0.8773886836255491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684749053383866E-2"/>
                  <c:y val="-5.4235763290075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239099116491584E-2"/>
                  <c:y val="-6.7794704112594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5343864542218196E-3"/>
                  <c:y val="-6.7446077278486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241263745066185E-2"/>
                  <c:y val="-0.168615193196215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4137545816887277E-3"/>
                  <c:y val="-5.2993346433096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361895617599276E-2"/>
                  <c:y val="-0.12043942371158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ЕСХН</c:v>
                </c:pt>
                <c:pt idx="3">
                  <c:v>НАЛОГ НА ИМУЩЕСТВО </c:v>
                </c:pt>
                <c:pt idx="4">
                  <c:v>ЗЕМЕЛЬНЫЙ НАЛОГ</c:v>
                </c:pt>
                <c:pt idx="5">
                  <c:v>ТРАНСПОРТНЫЙ НАЛОГ</c:v>
                </c:pt>
              </c:strCache>
            </c:strRef>
          </c:cat>
          <c:val>
            <c:numRef>
              <c:f>Лист1!$B$2:$B$7</c:f>
              <c:numCache>
                <c:formatCode>#,##0.00\ "₽"</c:formatCode>
                <c:ptCount val="6"/>
                <c:pt idx="0">
                  <c:v>1826916.46</c:v>
                </c:pt>
                <c:pt idx="1">
                  <c:v>860296.73</c:v>
                </c:pt>
                <c:pt idx="2">
                  <c:v>868</c:v>
                </c:pt>
                <c:pt idx="3">
                  <c:v>90619.73</c:v>
                </c:pt>
                <c:pt idx="4">
                  <c:v>11654.96</c:v>
                </c:pt>
                <c:pt idx="5">
                  <c:v>12354.86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6"/>
        <c:gapDepth val="326"/>
        <c:shape val="box"/>
        <c:axId val="38275712"/>
        <c:axId val="38278656"/>
        <c:axId val="0"/>
      </c:bar3DChart>
      <c:catAx>
        <c:axId val="38275712"/>
        <c:scaling>
          <c:orientation val="minMax"/>
        </c:scaling>
        <c:delete val="0"/>
        <c:axPos val="b"/>
        <c:numFmt formatCode="#,##0.00\ &quot;₽&quot;" sourceLinked="0"/>
        <c:majorTickMark val="none"/>
        <c:minorTickMark val="none"/>
        <c:tickLblPos val="nextTo"/>
        <c:txPr>
          <a:bodyPr rot="-720000" vert="horz"/>
          <a:lstStyle/>
          <a:p>
            <a:pPr>
              <a:defRPr sz="1000" b="1" i="1" u="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8278656"/>
        <c:crosses val="autoZero"/>
        <c:auto val="1"/>
        <c:lblAlgn val="ctr"/>
        <c:lblOffset val="100"/>
        <c:noMultiLvlLbl val="0"/>
      </c:catAx>
      <c:valAx>
        <c:axId val="38278656"/>
        <c:scaling>
          <c:orientation val="minMax"/>
        </c:scaling>
        <c:delete val="1"/>
        <c:axPos val="l"/>
        <c:numFmt formatCode="#,##0.00\ &quot;₽&quot;" sourceLinked="1"/>
        <c:majorTickMark val="none"/>
        <c:minorTickMark val="none"/>
        <c:tickLblPos val="nextTo"/>
        <c:crossAx val="38275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Безвозмездные поступления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524916228299249"/>
          <c:y val="0.12843789235205572"/>
          <c:w val="0.82329504919143781"/>
          <c:h val="0.454898671324103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Дотации 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  <c:pt idx="3">
                  <c:v>Субсидии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5986300</c:v>
                </c:pt>
                <c:pt idx="1">
                  <c:v>93869.08</c:v>
                </c:pt>
                <c:pt idx="2">
                  <c:v>22317477.359999999</c:v>
                </c:pt>
                <c:pt idx="3">
                  <c:v>2496.67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2"/>
        <c:overlap val="7"/>
        <c:axId val="38311424"/>
        <c:axId val="38312960"/>
      </c:barChart>
      <c:catAx>
        <c:axId val="38311424"/>
        <c:scaling>
          <c:orientation val="minMax"/>
        </c:scaling>
        <c:delete val="0"/>
        <c:axPos val="b"/>
        <c:majorTickMark val="none"/>
        <c:minorTickMark val="none"/>
        <c:tickLblPos val="nextTo"/>
        <c:crossAx val="38312960"/>
        <c:crosses val="autoZero"/>
        <c:auto val="1"/>
        <c:lblAlgn val="ctr"/>
        <c:lblOffset val="100"/>
        <c:noMultiLvlLbl val="0"/>
      </c:catAx>
      <c:valAx>
        <c:axId val="38312960"/>
        <c:scaling>
          <c:orientation val="minMax"/>
        </c:scaling>
        <c:delete val="1"/>
        <c:axPos val="l"/>
        <c:majorGridlines/>
        <c:numFmt formatCode="#,##0.00" sourceLinked="1"/>
        <c:majorTickMark val="none"/>
        <c:minorTickMark val="none"/>
        <c:tickLblPos val="nextTo"/>
        <c:crossAx val="38311424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"/>
          <c:dLbls>
            <c:dLbl>
              <c:idx val="0"/>
              <c:layout>
                <c:manualLayout>
                  <c:x val="0.27898303240794931"/>
                  <c:y val="2.386328274017462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477183057471676"/>
                  <c:y val="0.1434778545986052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6414330943098454"/>
                  <c:y val="-0.2309410670427219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2074742924661473"/>
                  <c:y val="-9.609128200292325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7752600820676381"/>
                  <c:y val="3.282740174625695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4739110017365582E-2"/>
                  <c:y val="4.556933377339808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7833231655394877"/>
                  <c:y val="-1.084205247343537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2959622152845582"/>
                  <c:y val="-2.701134595519055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401318232667583"/>
                  <c:y val="-4.233931564215877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11116313594042003"/>
                  <c:y val="-7.460743509402101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10918317039615844"/>
                  <c:y val="-0.138655545030197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Сельское</a:t>
                    </a:r>
                    <a:r>
                      <a:rPr lang="ru-RU" baseline="0" dirty="0" smtClean="0"/>
                      <a:t> хозяйство т рыболовство; 11 600,00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9397474439359832E-2"/>
                  <c:y val="-0.1701927569342346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2"/>
              <c:delete val="1"/>
            </c:dLbl>
            <c:dLbl>
              <c:idx val="13"/>
              <c:layout>
                <c:manualLayout>
                  <c:x val="0.18703679731478434"/>
                  <c:y val="0.1380376255363289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0.24590017567560743"/>
                  <c:y val="3.464721237553525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Пенсионное</a:t>
                    </a:r>
                    <a:r>
                      <a:rPr lang="ru-RU" baseline="0" dirty="0" smtClean="0"/>
                      <a:t> обеспечение; 60 000,00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0.17985404281123205"/>
                  <c:y val="-2.370314489131972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7.0154449477081604E-2"/>
                  <c:y val="-7.174827153138247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1.4921696511322059E-2"/>
                  <c:y val="-1.66958281004205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900" spc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Лист1!$A$2:$A$18</c:f>
              <c:strCache>
                <c:ptCount val="17"/>
                <c:pt idx="0">
                  <c:v>Глава муниципального самоуправления</c:v>
                </c:pt>
                <c:pt idx="1">
                  <c:v>Расходы органов местного самоуправления</c:v>
                </c:pt>
                <c:pt idx="2">
                  <c:v>Административно-хозяйственная служба</c:v>
                </c:pt>
                <c:pt idx="3">
                  <c:v>Другие общегосударственные вопросы</c:v>
                </c:pt>
                <c:pt idx="4">
                  <c:v>ВУС</c:v>
                </c:pt>
                <c:pt idx="5">
                  <c:v>Защита населения и территории от ЧС</c:v>
                </c:pt>
                <c:pt idx="6">
                  <c:v>Другие вопросы в области нац. безопасности и правоохранительной деятельности</c:v>
                </c:pt>
                <c:pt idx="7">
                  <c:v>Дорожное хозяйство</c:v>
                </c:pt>
                <c:pt idx="8">
                  <c:v>Связь и информатика</c:v>
                </c:pt>
                <c:pt idx="9">
                  <c:v>Жилищное хозяйство</c:v>
                </c:pt>
                <c:pt idx="10">
                  <c:v>Сельское хозяйство и рыболовство</c:v>
                </c:pt>
                <c:pt idx="11">
                  <c:v>Благоустройство</c:v>
                </c:pt>
                <c:pt idx="12">
                  <c:v>Пенсионное обеспечение</c:v>
                </c:pt>
                <c:pt idx="13">
                  <c:v>Прочие межбюджетные трансферты общего характера</c:v>
                </c:pt>
                <c:pt idx="14">
                  <c:v>Профессиональная подготовка, переподготовка и повышение квалификации</c:v>
                </c:pt>
                <c:pt idx="15">
                  <c:v>Молодежная политика </c:v>
                </c:pt>
                <c:pt idx="16">
                  <c:v>Другие вопросы в области окружающей среды</c:v>
                </c:pt>
              </c:strCache>
            </c:strRef>
          </c:cat>
          <c:val>
            <c:numRef>
              <c:f>Лист1!$B$2:$B$18</c:f>
              <c:numCache>
                <c:formatCode>#,##0.00\ "₽"</c:formatCode>
                <c:ptCount val="17"/>
                <c:pt idx="0">
                  <c:v>1522864.72</c:v>
                </c:pt>
                <c:pt idx="1">
                  <c:v>5032791.66</c:v>
                </c:pt>
                <c:pt idx="2">
                  <c:v>10881704.07</c:v>
                </c:pt>
                <c:pt idx="3">
                  <c:v>32000</c:v>
                </c:pt>
                <c:pt idx="4">
                  <c:v>82059.570000000007</c:v>
                </c:pt>
                <c:pt idx="5">
                  <c:v>98675.59</c:v>
                </c:pt>
                <c:pt idx="6">
                  <c:v>14993.34</c:v>
                </c:pt>
                <c:pt idx="7">
                  <c:v>2797530.56</c:v>
                </c:pt>
                <c:pt idx="8">
                  <c:v>524743.4</c:v>
                </c:pt>
                <c:pt idx="9">
                  <c:v>172558.23</c:v>
                </c:pt>
                <c:pt idx="10">
                  <c:v>11600</c:v>
                </c:pt>
                <c:pt idx="11">
                  <c:v>1596695.23</c:v>
                </c:pt>
                <c:pt idx="12">
                  <c:v>60000</c:v>
                </c:pt>
                <c:pt idx="13">
                  <c:v>7861946.7400000002</c:v>
                </c:pt>
                <c:pt idx="14">
                  <c:v>28600</c:v>
                </c:pt>
                <c:pt idx="15">
                  <c:v>69525</c:v>
                </c:pt>
                <c:pt idx="16">
                  <c:v>849713.51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0.62727</cdr:x>
      <cdr:y>0.08859</cdr:y>
    </cdr:from>
    <cdr:to>
      <cdr:x>0.74271</cdr:x>
      <cdr:y>0.31359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68552" y="3600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0.80165</cdr:x>
      <cdr:y>0.15283</cdr:y>
    </cdr:from>
    <cdr:to>
      <cdr:x>0.91709</cdr:x>
      <cdr:y>0.37783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984776" y="681171"/>
          <a:ext cx="1005840" cy="10028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0.60909</cdr:x>
      <cdr:y>0.07087</cdr:y>
    </cdr:from>
    <cdr:to>
      <cdr:x>0.72453</cdr:x>
      <cdr:y>0.29587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24536" y="2880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F8340-17AD-45EA-AF8A-4026FBDBD0D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F8340-17AD-45EA-AF8A-4026FBDBD0D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F8340-17AD-45EA-AF8A-4026FBDBD0D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F8340-17AD-45EA-AF8A-4026FBDBD0D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F8340-17AD-45EA-AF8A-4026FBDBD0D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F8340-17AD-45EA-AF8A-4026FBDBD0D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F8340-17AD-45EA-AF8A-4026FBDBD0D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F8340-17AD-45EA-AF8A-4026FBDBD0D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F8340-17AD-45EA-AF8A-4026FBDBD0D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F8340-17AD-45EA-AF8A-4026FBDBD0D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F8340-17AD-45EA-AF8A-4026FBDBD0D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4F8340-17AD-45EA-AF8A-4026FBDBD0D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Excel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об исполнении бюджета сельского поселения Лемпино за 2021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301208"/>
            <a:ext cx="6440760" cy="33759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Сектор экономики и финансов администрации сельского поселения Лемпино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36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88" y="0"/>
            <a:ext cx="83534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денежных средств МКУ АХС «Север»</a:t>
            </a:r>
          </a:p>
        </p:txBody>
      </p:sp>
      <p:graphicFrame>
        <p:nvGraphicFramePr>
          <p:cNvPr id="12291" name="Диаграмма 2"/>
          <p:cNvGraphicFramePr>
            <a:graphicFrameLocks/>
          </p:cNvGraphicFramePr>
          <p:nvPr/>
        </p:nvGraphicFramePr>
        <p:xfrm>
          <a:off x="-50800" y="569913"/>
          <a:ext cx="10433050" cy="633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3" imgW="10431160" imgH="6340390" progId="Excel.Chart.8">
                  <p:embed/>
                </p:oleObj>
              </mc:Choice>
              <mc:Fallback>
                <p:oleObj r:id="rId3" imgW="10431160" imgH="634039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569913"/>
                        <a:ext cx="10433050" cy="6335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669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357166"/>
            <a:ext cx="6858047" cy="6072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udget_2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547687"/>
            <a:ext cx="8643998" cy="5762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Исполнение доходной части бюджета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поселения Лемпино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09304268"/>
              </p:ext>
            </p:extLst>
          </p:nvPr>
        </p:nvGraphicFramePr>
        <p:xfrm>
          <a:off x="251520" y="1595701"/>
          <a:ext cx="8712968" cy="4457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382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92696"/>
            <a:ext cx="8424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 доходы муниципального образования 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сельское поселение Лемпино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27438926"/>
              </p:ext>
            </p:extLst>
          </p:nvPr>
        </p:nvGraphicFramePr>
        <p:xfrm>
          <a:off x="179512" y="1628800"/>
          <a:ext cx="885698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827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7668883"/>
              </p:ext>
            </p:extLst>
          </p:nvPr>
        </p:nvGraphicFramePr>
        <p:xfrm>
          <a:off x="252000" y="288000"/>
          <a:ext cx="8701148" cy="65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апухина ЛН\Desktop\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26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360040"/>
          </a:xfrm>
        </p:spPr>
        <p:txBody>
          <a:bodyPr>
            <a:noAutofit/>
          </a:bodyPr>
          <a:lstStyle/>
          <a:p>
            <a:pPr algn="ctr"/>
            <a:r>
              <a:rPr lang="ru-RU" sz="216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сельского поселения Лемпино за 2021 год</a:t>
            </a:r>
            <a:endParaRPr lang="ru-RU" sz="216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0941411"/>
              </p:ext>
            </p:extLst>
          </p:nvPr>
        </p:nvGraphicFramePr>
        <p:xfrm>
          <a:off x="399418" y="764704"/>
          <a:ext cx="8713788" cy="5832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32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1304</TotalTime>
  <Words>197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Аспект</vt:lpstr>
      <vt:lpstr>Диаграмма Microsoft Excel</vt:lpstr>
      <vt:lpstr>Отчет об исполнении бюджета сельского поселения Лемпино за 2021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расходов бюджета сельского поселения Лемпино за 2021 год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Лапухина ЛН</cp:lastModifiedBy>
  <cp:revision>80</cp:revision>
  <dcterms:created xsi:type="dcterms:W3CDTF">2017-04-21T03:40:00Z</dcterms:created>
  <dcterms:modified xsi:type="dcterms:W3CDTF">2022-03-22T06:19:44Z</dcterms:modified>
</cp:coreProperties>
</file>